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8" r:id="rId4"/>
    <p:sldId id="257" r:id="rId5"/>
    <p:sldId id="324" r:id="rId6"/>
    <p:sldId id="289" r:id="rId7"/>
    <p:sldId id="268" r:id="rId8"/>
    <p:sldId id="269" r:id="rId9"/>
    <p:sldId id="306" r:id="rId10"/>
    <p:sldId id="260" r:id="rId11"/>
    <p:sldId id="259" r:id="rId12"/>
    <p:sldId id="263" r:id="rId13"/>
    <p:sldId id="264" r:id="rId14"/>
    <p:sldId id="265" r:id="rId15"/>
    <p:sldId id="270" r:id="rId16"/>
    <p:sldId id="297" r:id="rId17"/>
    <p:sldId id="298" r:id="rId18"/>
    <p:sldId id="299" r:id="rId19"/>
    <p:sldId id="271" r:id="rId20"/>
    <p:sldId id="305" r:id="rId21"/>
    <p:sldId id="300" r:id="rId22"/>
    <p:sldId id="301" r:id="rId23"/>
    <p:sldId id="302" r:id="rId24"/>
    <p:sldId id="272" r:id="rId25"/>
    <p:sldId id="325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3" r:id="rId40"/>
    <p:sldId id="320" r:id="rId41"/>
    <p:sldId id="261" r:id="rId42"/>
    <p:sldId id="283" r:id="rId43"/>
    <p:sldId id="327" r:id="rId44"/>
    <p:sldId id="321" r:id="rId45"/>
    <p:sldId id="322" r:id="rId46"/>
    <p:sldId id="275" r:id="rId47"/>
    <p:sldId id="288" r:id="rId48"/>
    <p:sldId id="291" r:id="rId49"/>
    <p:sldId id="292" r:id="rId50"/>
    <p:sldId id="293" r:id="rId51"/>
    <p:sldId id="294" r:id="rId52"/>
    <p:sldId id="303" r:id="rId53"/>
    <p:sldId id="276" r:id="rId54"/>
    <p:sldId id="277" r:id="rId55"/>
    <p:sldId id="285" r:id="rId56"/>
    <p:sldId id="278" r:id="rId57"/>
    <p:sldId id="279" r:id="rId58"/>
    <p:sldId id="280" r:id="rId59"/>
    <p:sldId id="286" r:id="rId60"/>
    <p:sldId id="304" r:id="rId61"/>
    <p:sldId id="282" r:id="rId62"/>
    <p:sldId id="281" r:id="rId63"/>
    <p:sldId id="295" r:id="rId64"/>
    <p:sldId id="287" r:id="rId65"/>
    <p:sldId id="296" r:id="rId66"/>
    <p:sldId id="326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" y="19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23D15-CCE9-43B1-B6BE-95597443A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91B729-B121-4EE6-A25B-3DB855FD3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9D50F-FAB6-4812-95AF-30E28249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C3E25-2C75-4879-BC84-8BF9688B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783E9-E605-47D9-8D98-9B2BA5D8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B74C1-E187-42C3-8833-FEF57236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B55178-E179-4759-8FEA-328F928A3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674C2C-D101-45EC-804C-66C5ECD4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66047-325F-435A-B6FC-DBAEF0DA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6BE6C-03F7-4A03-B4DE-13525A45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27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AEE200-08BF-40EE-B93D-BBE9391D6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2D0C6B-26C6-4956-9D05-646E04091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C43CB-D752-4544-9AE9-F233E1FB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4C88D-5A23-4FC5-8375-9E405FC7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9A7C3-DD07-4CBA-A402-BED3181B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2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8DA1C-3406-4F0C-80C6-B94EE4C1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9ED1E-8461-463C-9B81-C8709301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C5E4A-AB67-444D-8E88-36F518BE6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F341B-A14E-4C60-B2DB-CFC568E7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0871B-43D8-424C-9F33-11DCCFE6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84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4E193-FF60-4C20-9207-248DA7D35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694279-5185-4DCC-B933-51A368405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B7F42-3156-4C68-BCE3-32792F551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481CE5-F46B-4198-88C9-C4AE2C37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F0713-46B7-4416-9A70-BBE5F0CD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5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C8BDE-D6C8-43F4-8829-F65DE13B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006CA-3CA3-4FD5-9EDD-9B77AD8C7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3C4698-42FB-4D46-A3BD-0325066D7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2AEAFB-BE74-47E1-876C-3BDF378E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863A93-18D6-4DBE-BAE0-9FA18B09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FF81FB-8A34-420E-AE76-11991E4A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2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D364B-9A9C-4DAE-8FA2-04729BB1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F0AE80-B7DB-46C4-B4A0-40EF1847A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0C9167-916C-475F-BB26-33F4584CC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27E5FD-D2A5-46A8-9654-DB9953985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E41365-16FB-49F7-A1DB-595C0EFDA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145F7D-EE06-4DB2-A662-6304998A4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A8A3F4-F7BF-48A8-855E-A7CF499C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6A4074-6607-48DC-8060-EA5DD53A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34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41754-6A7C-4F48-B6F0-95B2AF04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48C09D-90B6-4478-BF25-6985EF9F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47D13-171F-443B-94D4-B8FDF4A8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D262E2-57D4-4599-88C2-3590801B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23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183D3B-33F1-4AEB-906D-24935846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EFDD2E-EDE3-4D42-9A03-D1EAFFBF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F6AC9-39EA-4E49-88E2-003ED795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70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F737A-71C7-437A-87A9-010BDE594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34A26-A5EE-4D90-980C-5ECA478F3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493032-AB97-4D86-814C-A4C746CD5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FD787C-DE80-40DF-AF3E-1BDE617A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7BEAB4-E833-4F4C-89C8-F60CC517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719DC2-CDC4-4A63-A9A9-4F125C7E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27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0474D-76A9-482D-B647-CFA37F9C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3A8F50-3A84-4DF1-BA6D-0A4170C07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828A6-8E34-4DD5-B92C-E8E531094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E21C45-7813-4CD8-B89D-FA8754FC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282332-5FB4-49D1-B647-E5666321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02B8F5-52E6-4DE3-B96B-16C023BA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857EB7-0169-4F07-86EB-3079BA0D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3F3FD-350B-4B19-985C-EE9E81DE6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47A6DF-71D5-487B-8C31-25B7AFCEA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B495D-D964-41DB-9083-F753D1345D5E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591DC-358C-4A09-8F2F-BA69BFD59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DC38E-B0B1-4A0C-8EA4-2603A54C5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8D6D-6533-4E78-8747-C5996EA27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rkpgmr.tistory.com/14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ratsgo.github.io/statistics/2017/09/23/MLE/" TargetMode="External"/><Relationship Id="rId4" Type="http://schemas.openxmlformats.org/officeDocument/2006/relationships/hyperlink" Target="https://darkpgmr.tistory.com/14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rkpgmr.tistory.com/14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arkpgmr.tistory.com/14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atascienceschool.net/view-notebook/ae35a40deb884cf88e85135b4b5a1130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utoencode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rkpgmr.tistory.com/147" TargetMode="External"/><Relationship Id="rId2" Type="http://schemas.openxmlformats.org/officeDocument/2006/relationships/hyperlink" Target="https://arxiv.org/pdf/1701.00160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kdnuggets.com/2019/10/overview-density-estimation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YA-GEhObI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ias.org/variational-coin-tos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ullback%E2%80%93Leibler_divergence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ullback%E2%80%93Leibler_divergence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40EC4-FB64-4D4C-A78A-F7D4595172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파이썬 뿌수기</a:t>
            </a:r>
            <a:r>
              <a:rPr lang="en-US" altLang="ko-KR"/>
              <a:t>AutoEncoders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DC1E84-768B-412C-964A-D4970DF87B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152C6-331C-4D69-8091-12CF78EE2D4C}"/>
              </a:ext>
            </a:extLst>
          </p:cNvPr>
          <p:cNvSpPr txBox="1"/>
          <p:nvPr/>
        </p:nvSpPr>
        <p:spPr>
          <a:xfrm>
            <a:off x="8878612" y="4611847"/>
            <a:ext cx="178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김현우</a:t>
            </a:r>
            <a:endParaRPr lang="en-US" altLang="ko-KR"/>
          </a:p>
          <a:p>
            <a:r>
              <a:rPr lang="en-US" altLang="ko-KR"/>
              <a:t>12th July, 2020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4279474-3B62-4E38-9FAC-5D079230E1AB}"/>
              </a:ext>
            </a:extLst>
          </p:cNvPr>
          <p:cNvCxnSpPr/>
          <p:nvPr/>
        </p:nvCxnSpPr>
        <p:spPr>
          <a:xfrm>
            <a:off x="8878612" y="4620236"/>
            <a:ext cx="0" cy="572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542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Density Estimation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9016978" y="6436952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en-US" altLang="ko-KR" sz="1000">
                <a:hlinkClick r:id="rId2"/>
              </a:rPr>
              <a:t>https://darkpgmr.tistory.com/147</a:t>
            </a:r>
            <a:endParaRPr lang="ko-KR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8FCE1-F920-4042-8D57-9DEBE15A0418}"/>
              </a:ext>
            </a:extLst>
          </p:cNvPr>
          <p:cNvSpPr txBox="1"/>
          <p:nvPr/>
        </p:nvSpPr>
        <p:spPr>
          <a:xfrm>
            <a:off x="13375525" y="976939"/>
            <a:ext cx="48274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Explicit density : P_model(x) </a:t>
            </a:r>
            <a:r>
              <a:rPr lang="ko-KR" altLang="en-US"/>
              <a:t>를 확실히 정의할 수 있고 계산할 수 있든지</a:t>
            </a:r>
            <a:r>
              <a:rPr lang="en-US" altLang="ko-KR"/>
              <a:t>(tractable) </a:t>
            </a:r>
            <a:r>
              <a:rPr lang="ko-KR" altLang="en-US"/>
              <a:t>또는 </a:t>
            </a:r>
            <a:r>
              <a:rPr lang="en-US" altLang="ko-KR"/>
              <a:t>approximate</a:t>
            </a:r>
            <a:r>
              <a:rPr lang="ko-KR" altLang="en-US"/>
              <a:t>처럼 근사하는 </a:t>
            </a:r>
            <a:r>
              <a:rPr lang="en-US" altLang="ko-KR"/>
              <a:t>VAE </a:t>
            </a:r>
            <a:r>
              <a:rPr lang="ko-KR" altLang="en-US"/>
              <a:t>으로 나눌 수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Implicit density : P_model(x) </a:t>
            </a:r>
            <a:r>
              <a:rPr lang="ko-KR" altLang="en-US"/>
              <a:t>를 정의하지 않고 확률분포를 알기위해 샘플을 뽑는 방법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목적 자체가 다름</a:t>
            </a:r>
            <a:r>
              <a:rPr lang="en-US" altLang="ko-KR"/>
              <a:t>!!! </a:t>
            </a:r>
          </a:p>
          <a:p>
            <a:pPr marL="342900" indent="-342900">
              <a:buAutoNum type="arabicPeriod"/>
            </a:pPr>
            <a:r>
              <a:rPr lang="en-US" altLang="ko-KR"/>
              <a:t>VAE</a:t>
            </a:r>
            <a:r>
              <a:rPr lang="ko-KR" altLang="en-US"/>
              <a:t>같은 경우는 목적이 </a:t>
            </a:r>
            <a:r>
              <a:rPr lang="en-US" altLang="ko-KR"/>
              <a:t>“</a:t>
            </a:r>
            <a:r>
              <a:rPr lang="ko-KR" altLang="en-US"/>
              <a:t>모델을 통해서 데이터의 분포를 학습“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GAN</a:t>
            </a:r>
            <a:r>
              <a:rPr lang="ko-KR" altLang="en-US"/>
              <a:t>같은 경우는 목적이 </a:t>
            </a:r>
            <a:r>
              <a:rPr lang="en-US" altLang="ko-KR"/>
              <a:t>“</a:t>
            </a:r>
            <a:r>
              <a:rPr lang="ko-KR" altLang="en-US"/>
              <a:t>데이터의 분포를 학습하는게 아닌 샘플을 생성하는게 목적＂</a:t>
            </a: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B995A-F85B-4B88-851A-9ABB2DEC85E4}"/>
              </a:ext>
            </a:extLst>
          </p:cNvPr>
          <p:cNvSpPr txBox="1"/>
          <p:nvPr/>
        </p:nvSpPr>
        <p:spPr>
          <a:xfrm>
            <a:off x="12277725" y="-82710"/>
            <a:ext cx="486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ML density estimation : </a:t>
            </a:r>
            <a:r>
              <a:rPr lang="ko-KR" altLang="en-US"/>
              <a:t>데이터를 바탕으로 하는 밀도 추정으로 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5FEFC-7A76-4AEE-BF88-F32CE21437D4}"/>
              </a:ext>
            </a:extLst>
          </p:cNvPr>
          <p:cNvSpPr txBox="1"/>
          <p:nvPr/>
        </p:nvSpPr>
        <p:spPr>
          <a:xfrm>
            <a:off x="427140" y="1239716"/>
            <a:ext cx="114695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/>
              <a:t>Density Estimation (</a:t>
            </a:r>
            <a:r>
              <a:rPr lang="ko-KR" altLang="en-US" sz="1400"/>
              <a:t>밀도추정</a:t>
            </a:r>
            <a:r>
              <a:rPr lang="en-US" altLang="ko-KR" sz="1400"/>
              <a:t>) : </a:t>
            </a:r>
            <a:r>
              <a:rPr lang="ko-KR" altLang="en-US" sz="1400"/>
              <a:t>관측된 데이터들의 분포로부터 원래 변수의 </a:t>
            </a:r>
            <a:r>
              <a:rPr lang="en-US" altLang="ko-KR" sz="1400"/>
              <a:t>(</a:t>
            </a:r>
            <a:r>
              <a:rPr lang="ko-KR" altLang="en-US" sz="1400"/>
              <a:t>확률</a:t>
            </a:r>
            <a:r>
              <a:rPr lang="en-US" altLang="ko-KR" sz="1400"/>
              <a:t>) </a:t>
            </a:r>
            <a:r>
              <a:rPr lang="ko-KR" altLang="en-US" sz="1400"/>
              <a:t>분포 특성을 추정하는 것</a:t>
            </a:r>
            <a:r>
              <a:rPr lang="en-US" altLang="ko-KR" sz="1400"/>
              <a:t>. </a:t>
            </a:r>
            <a:r>
              <a:rPr lang="ko-KR" altLang="en-US" sz="1400"/>
              <a:t>즉</a:t>
            </a:r>
            <a:r>
              <a:rPr lang="en-US" altLang="ko-KR" sz="1400"/>
              <a:t>, </a:t>
            </a:r>
            <a:r>
              <a:rPr lang="ko-KR" altLang="en-US" sz="1400"/>
              <a:t>변수 </a:t>
            </a:r>
            <a:r>
              <a:rPr lang="en-US" altLang="ko-KR" sz="1400"/>
              <a:t>x</a:t>
            </a:r>
            <a:r>
              <a:rPr lang="ko-KR" altLang="en-US" sz="1400"/>
              <a:t>의 확률밀도함수</a:t>
            </a:r>
            <a:r>
              <a:rPr lang="en-US" altLang="ko-KR" sz="1400"/>
              <a:t>(pdf)</a:t>
            </a:r>
            <a:r>
              <a:rPr lang="ko-KR" altLang="en-US" sz="1400"/>
              <a:t>를 추정하는 방법 </a:t>
            </a:r>
            <a:endParaRPr lang="en-US" altLang="ko-KR" sz="1400"/>
          </a:p>
          <a:p>
            <a:pPr latinLnBrk="0"/>
            <a:endParaRPr lang="en-US" altLang="ko-KR" sz="1400"/>
          </a:p>
          <a:p>
            <a:pPr marL="285750" indent="-285750" latinLnBrk="0">
              <a:buFontTx/>
              <a:buChar char="-"/>
            </a:pPr>
            <a:r>
              <a:rPr lang="ko-KR" altLang="en-US" sz="1400"/>
              <a:t>밀도</a:t>
            </a:r>
            <a:r>
              <a:rPr lang="en-US" altLang="ko-KR" sz="1400"/>
              <a:t>(Densitiy) : </a:t>
            </a:r>
            <a:r>
              <a:rPr lang="ko-KR" altLang="en-US" sz="1400"/>
              <a:t>확률 밀도</a:t>
            </a:r>
            <a:r>
              <a:rPr lang="en-US" altLang="ko-KR" sz="1400"/>
              <a:t>(probability density)</a:t>
            </a:r>
            <a:r>
              <a:rPr lang="ko-KR" altLang="en-US" sz="1400"/>
              <a:t>를 의미</a:t>
            </a:r>
            <a:r>
              <a:rPr lang="en-US" altLang="ko-KR" sz="1400"/>
              <a:t>. </a:t>
            </a:r>
            <a:r>
              <a:rPr lang="ko-KR" altLang="en-US" sz="1400"/>
              <a:t>확률밀도함수의 함수값 </a:t>
            </a:r>
            <a:endParaRPr lang="en-US" altLang="ko-KR" sz="1400"/>
          </a:p>
          <a:p>
            <a:pPr marL="285750" indent="-285750" latinLnBrk="0">
              <a:buFontTx/>
              <a:buChar char="-"/>
            </a:pPr>
            <a:r>
              <a:rPr lang="ko-KR" altLang="en-US" sz="1400"/>
              <a:t>확률</a:t>
            </a:r>
            <a:r>
              <a:rPr lang="en-US" altLang="ko-KR" sz="1400"/>
              <a:t>(Probability) : </a:t>
            </a:r>
            <a:r>
              <a:rPr lang="ko-KR" altLang="en-US" sz="1400"/>
              <a:t>확률밀도함수의 구간에 대한 적분값</a:t>
            </a:r>
            <a:r>
              <a:rPr lang="en-US" altLang="ko-KR" sz="1400"/>
              <a:t>(</a:t>
            </a:r>
            <a:r>
              <a:rPr lang="ko-KR" altLang="en-US" sz="1400"/>
              <a:t>면적</a:t>
            </a:r>
            <a:r>
              <a:rPr lang="en-US" altLang="ko-KR" sz="1400"/>
              <a:t>) </a:t>
            </a:r>
            <a:r>
              <a:rPr lang="ko-KR" altLang="en-US" sz="1400"/>
              <a:t> </a:t>
            </a:r>
            <a:endParaRPr lang="en-US" altLang="ko-KR" sz="1400"/>
          </a:p>
          <a:p>
            <a:pPr latinLnBrk="0"/>
            <a:r>
              <a:rPr lang="en-US" altLang="ko-KR" sz="1400"/>
              <a:t> </a:t>
            </a:r>
            <a:endParaRPr lang="ko-KR" altLang="en-US" sz="14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DFEF4F-023A-4D28-9C90-1B2F83CC1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501" y="2400300"/>
            <a:ext cx="52387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1879174-30DA-43E6-A612-DBA76BBC5081}"/>
              </a:ext>
            </a:extLst>
          </p:cNvPr>
          <p:cNvSpPr/>
          <p:nvPr/>
        </p:nvSpPr>
        <p:spPr>
          <a:xfrm>
            <a:off x="5842845" y="2418128"/>
            <a:ext cx="638175" cy="196215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D5D08-93E7-4E90-A207-2F746D5A6CC5}"/>
              </a:ext>
            </a:extLst>
          </p:cNvPr>
          <p:cNvSpPr txBox="1"/>
          <p:nvPr/>
        </p:nvSpPr>
        <p:spPr>
          <a:xfrm>
            <a:off x="8107675" y="2622499"/>
            <a:ext cx="289698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/>
              <a:t>a</a:t>
            </a:r>
            <a:r>
              <a:rPr lang="ko-KR" altLang="en-US" sz="1600"/>
              <a:t>에서의 확률은 </a:t>
            </a:r>
            <a:r>
              <a:rPr lang="en-US" altLang="ko-KR" sz="1600"/>
              <a:t>0, </a:t>
            </a:r>
            <a:r>
              <a:rPr lang="ko-KR" altLang="en-US" sz="1600"/>
              <a:t>밀도는 </a:t>
            </a:r>
            <a:r>
              <a:rPr lang="en-US" altLang="ko-KR" sz="1600"/>
              <a:t>f(a)</a:t>
            </a:r>
            <a:endParaRPr lang="ko-KR" altLang="en-US" sz="160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8BEE72-862A-4DCA-BA78-7DAFD4E19596}"/>
              </a:ext>
            </a:extLst>
          </p:cNvPr>
          <p:cNvCxnSpPr>
            <a:cxnSpLocks/>
            <a:stCxn id="2" idx="0"/>
            <a:endCxn id="7" idx="1"/>
          </p:cNvCxnSpPr>
          <p:nvPr/>
        </p:nvCxnSpPr>
        <p:spPr>
          <a:xfrm rot="16200000" flipH="1">
            <a:off x="6947980" y="1632081"/>
            <a:ext cx="373648" cy="1945742"/>
          </a:xfrm>
          <a:prstGeom prst="bentConnector4">
            <a:avLst>
              <a:gd name="adj1" fmla="val -61181"/>
              <a:gd name="adj2" fmla="val 582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D0AE5EF-39E6-4FF5-861A-3DE785D054AB}"/>
              </a:ext>
            </a:extLst>
          </p:cNvPr>
          <p:cNvSpPr txBox="1"/>
          <p:nvPr/>
        </p:nvSpPr>
        <p:spPr>
          <a:xfrm>
            <a:off x="427139" y="4541983"/>
            <a:ext cx="114695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/>
              <a:t>밀도추정</a:t>
            </a:r>
            <a:r>
              <a:rPr lang="en-US" altLang="ko-KR" sz="1400"/>
              <a:t>(Density Estimation) </a:t>
            </a:r>
            <a:r>
              <a:rPr lang="ko-KR" altLang="en-US" sz="1400"/>
              <a:t>방법 </a:t>
            </a:r>
            <a:endParaRPr lang="en-US" altLang="ko-KR" sz="1400"/>
          </a:p>
          <a:p>
            <a:pPr marL="285750" indent="-285750" latinLnBrk="0">
              <a:buFontTx/>
              <a:buChar char="-"/>
            </a:pPr>
            <a:r>
              <a:rPr lang="en-US" altLang="ko-KR" sz="1400"/>
              <a:t>Parametric  : </a:t>
            </a:r>
            <a:r>
              <a:rPr lang="ko-KR" altLang="en-US" sz="1400"/>
              <a:t>미리 </a:t>
            </a:r>
            <a:r>
              <a:rPr lang="en-US" altLang="ko-KR" sz="1400"/>
              <a:t>pdf</a:t>
            </a:r>
            <a:r>
              <a:rPr lang="ko-KR" altLang="en-US" sz="1400"/>
              <a:t>에 대한 모델을 정해놓고 데이터들로부터 모델의 파라미터를 추정하는 방식 </a:t>
            </a:r>
            <a:endParaRPr lang="en-US" altLang="ko-KR" sz="1400"/>
          </a:p>
          <a:p>
            <a:pPr marL="742950" lvl="1" indent="-285750" latinLnBrk="0">
              <a:buFontTx/>
              <a:buChar char="-"/>
            </a:pPr>
            <a:r>
              <a:rPr lang="ko-KR" altLang="en-US" sz="1400"/>
              <a:t>예</a:t>
            </a:r>
            <a:r>
              <a:rPr lang="en-US" altLang="ko-KR" sz="1400"/>
              <a:t>) MLE</a:t>
            </a:r>
          </a:p>
          <a:p>
            <a:pPr marL="742950" lvl="1" indent="-285750" latinLnBrk="0">
              <a:buFontTx/>
              <a:buChar char="-"/>
            </a:pPr>
            <a:r>
              <a:rPr lang="ko-KR" altLang="en-US" sz="1400"/>
              <a:t>모델을 정하는 방법 </a:t>
            </a:r>
            <a:r>
              <a:rPr lang="en-US" altLang="ko-KR" sz="1400"/>
              <a:t>: </a:t>
            </a:r>
            <a:r>
              <a:rPr lang="ko-KR" altLang="en-US" sz="1400"/>
              <a:t>히스토그램을 통해서 확인</a:t>
            </a:r>
            <a:r>
              <a:rPr lang="en-US" altLang="ko-KR" sz="1400"/>
              <a:t>, </a:t>
            </a:r>
            <a:r>
              <a:rPr lang="ko-KR" altLang="en-US" sz="1400"/>
              <a:t>이미 알고있는 사실을 활용 </a:t>
            </a:r>
            <a:endParaRPr lang="en-US" altLang="ko-KR" sz="1400"/>
          </a:p>
          <a:p>
            <a:pPr marL="285750" indent="-285750" latinLnBrk="0">
              <a:buFontTx/>
              <a:buChar char="-"/>
            </a:pPr>
            <a:r>
              <a:rPr lang="en-US" altLang="ko-KR" sz="1400"/>
              <a:t>Non parametric  : </a:t>
            </a:r>
            <a:r>
              <a:rPr lang="ko-KR" altLang="en-US" sz="1400"/>
              <a:t>사전 정보나 지식 없이 순수하게 관측된 데이터만으로 확률밀도함수를 추정하는 방식</a:t>
            </a:r>
            <a:endParaRPr lang="en-US" altLang="ko-KR" sz="1400"/>
          </a:p>
          <a:p>
            <a:pPr marL="742950" lvl="1" indent="-285750" latinLnBrk="0">
              <a:buFontTx/>
              <a:buChar char="-"/>
            </a:pPr>
            <a:r>
              <a:rPr lang="ko-KR" altLang="en-US" sz="1400"/>
              <a:t>예</a:t>
            </a:r>
            <a:r>
              <a:rPr lang="en-US" altLang="ko-KR" sz="1400"/>
              <a:t>) KDE, AutoEncoder </a:t>
            </a:r>
            <a:r>
              <a:rPr lang="ko-KR" altLang="en-US" sz="1400"/>
              <a:t>등 </a:t>
            </a:r>
          </a:p>
        </p:txBody>
      </p:sp>
    </p:spTree>
    <p:extLst>
      <p:ext uri="{BB962C8B-B14F-4D97-AF65-F5344CB8AC3E}">
        <p14:creationId xmlns:p14="http://schemas.microsoft.com/office/powerpoint/2010/main" val="117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ata Sample Histogram With Probability Density Function Overlay for the Normal Distribution">
            <a:extLst>
              <a:ext uri="{FF2B5EF4-FFF2-40B4-BE49-F238E27FC236}">
                <a16:creationId xmlns:a16="http://schemas.microsoft.com/office/drawing/2014/main" id="{A5A48188-BD9A-4C07-8FDB-1BDD4B249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20" y="3634385"/>
            <a:ext cx="3672904" cy="275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0286DE-6E8F-4B42-97F3-A25BA4E6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17" t="17572" r="24891"/>
          <a:stretch/>
        </p:blipFill>
        <p:spPr>
          <a:xfrm>
            <a:off x="533400" y="2317846"/>
            <a:ext cx="3990975" cy="877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Parametric Estimation (</a:t>
            </a:r>
            <a:r>
              <a:rPr lang="ko-KR" altLang="en-US" sz="3200" b="1"/>
              <a:t>모델이 주어진 경우</a:t>
            </a:r>
            <a:r>
              <a:rPr lang="en-US" altLang="ko-KR" sz="3200" b="1"/>
              <a:t>)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en-US" altLang="ko-KR" sz="1000">
                <a:hlinkClick r:id="rId4"/>
              </a:rPr>
              <a:t>https://darkpgmr.tistory.com/147</a:t>
            </a:r>
            <a:r>
              <a:rPr lang="en-US" altLang="ko-KR" sz="1000"/>
              <a:t>, </a:t>
            </a:r>
            <a:r>
              <a:rPr lang="en-US" altLang="ko-KR" sz="1000">
                <a:hlinkClick r:id="rId5"/>
              </a:rPr>
              <a:t>https://ratsgo.github.io/statistics/2017/09/23/MLE/</a:t>
            </a:r>
            <a:endParaRPr lang="ko-KR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8FCE1-F920-4042-8D57-9DEBE15A0418}"/>
              </a:ext>
            </a:extLst>
          </p:cNvPr>
          <p:cNvSpPr txBox="1"/>
          <p:nvPr/>
        </p:nvSpPr>
        <p:spPr>
          <a:xfrm>
            <a:off x="13375525" y="976939"/>
            <a:ext cx="48274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Explicit density : P_model(x) </a:t>
            </a:r>
            <a:r>
              <a:rPr lang="ko-KR" altLang="en-US"/>
              <a:t>를 확실히 정의할 수 있고 계산할 수 있든지</a:t>
            </a:r>
            <a:r>
              <a:rPr lang="en-US" altLang="ko-KR"/>
              <a:t>(tractable) </a:t>
            </a:r>
            <a:r>
              <a:rPr lang="ko-KR" altLang="en-US"/>
              <a:t>또는 </a:t>
            </a:r>
            <a:r>
              <a:rPr lang="en-US" altLang="ko-KR"/>
              <a:t>approximate</a:t>
            </a:r>
            <a:r>
              <a:rPr lang="ko-KR" altLang="en-US"/>
              <a:t>처럼 근사하는 </a:t>
            </a:r>
            <a:r>
              <a:rPr lang="en-US" altLang="ko-KR"/>
              <a:t>VAE </a:t>
            </a:r>
            <a:r>
              <a:rPr lang="ko-KR" altLang="en-US"/>
              <a:t>으로 나눌 수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Implicit density : P_model(x) </a:t>
            </a:r>
            <a:r>
              <a:rPr lang="ko-KR" altLang="en-US"/>
              <a:t>를 정의하지 않고 확률분포를 알기위해 샘플을 뽑는 방법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목적 자체가 다름</a:t>
            </a:r>
            <a:r>
              <a:rPr lang="en-US" altLang="ko-KR"/>
              <a:t>!!! </a:t>
            </a:r>
          </a:p>
          <a:p>
            <a:pPr marL="342900" indent="-342900">
              <a:buAutoNum type="arabicPeriod"/>
            </a:pPr>
            <a:r>
              <a:rPr lang="en-US" altLang="ko-KR"/>
              <a:t>VAE</a:t>
            </a:r>
            <a:r>
              <a:rPr lang="ko-KR" altLang="en-US"/>
              <a:t>같은 경우는 목적이 </a:t>
            </a:r>
            <a:r>
              <a:rPr lang="en-US" altLang="ko-KR"/>
              <a:t>“</a:t>
            </a:r>
            <a:r>
              <a:rPr lang="ko-KR" altLang="en-US"/>
              <a:t>모델을 통해서 데이터의 분포를 학습“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GAN</a:t>
            </a:r>
            <a:r>
              <a:rPr lang="ko-KR" altLang="en-US"/>
              <a:t>같은 경우는 목적이 </a:t>
            </a:r>
            <a:r>
              <a:rPr lang="en-US" altLang="ko-KR"/>
              <a:t>“</a:t>
            </a:r>
            <a:r>
              <a:rPr lang="ko-KR" altLang="en-US"/>
              <a:t>데이터의 분포를 학습하는게 아닌 샘플을 생성하는게 목적＂</a:t>
            </a: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B995A-F85B-4B88-851A-9ABB2DEC85E4}"/>
              </a:ext>
            </a:extLst>
          </p:cNvPr>
          <p:cNvSpPr txBox="1"/>
          <p:nvPr/>
        </p:nvSpPr>
        <p:spPr>
          <a:xfrm>
            <a:off x="12277725" y="-82710"/>
            <a:ext cx="486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ML density estimation : </a:t>
            </a:r>
            <a:r>
              <a:rPr lang="ko-KR" altLang="en-US"/>
              <a:t>데이터를 바탕으로 하는 밀도 추정으로 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5FEFC-7A76-4AEE-BF88-F32CE21437D4}"/>
              </a:ext>
            </a:extLst>
          </p:cNvPr>
          <p:cNvSpPr txBox="1"/>
          <p:nvPr/>
        </p:nvSpPr>
        <p:spPr>
          <a:xfrm>
            <a:off x="427139" y="1239716"/>
            <a:ext cx="11584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Maximum Likelihood Estimation(MLE) : </a:t>
            </a:r>
            <a:r>
              <a:rPr lang="ko-KR" altLang="ko-KR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모수(parameter)가 미지의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13131"/>
                </a:solidFill>
                <a:effectLst/>
                <a:latin typeface="Arial" panose="020B0604020202020204" pitchFamily="34" charset="0"/>
                <a:ea typeface="MathJax_Math-italic"/>
              </a:rPr>
              <a:t>θ</a:t>
            </a:r>
            <a:r>
              <a:rPr lang="ko-KR" altLang="ko-KR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인 확률분포에서 뽑은 표본(관측치)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1313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lang="ko-KR" altLang="ko-KR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들을 바탕으로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13131"/>
                </a:solidFill>
                <a:effectLst/>
                <a:latin typeface="Arial" panose="020B0604020202020204" pitchFamily="34" charset="0"/>
                <a:ea typeface="MathJax_Math-italic"/>
              </a:rPr>
              <a:t>θ</a:t>
            </a:r>
            <a:r>
              <a:rPr lang="ko-KR" altLang="ko-KR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를 추정하는 기법입니다. 여기에서 우도(likelihood)란 이미 주어진 표본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13131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lang="ko-KR" altLang="ko-KR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들에 비추어 봤을 때 모집단의 모수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13131"/>
                </a:solidFill>
                <a:effectLst/>
                <a:latin typeface="Arial" panose="020B0604020202020204" pitchFamily="34" charset="0"/>
                <a:ea typeface="MathJax_Math-italic"/>
              </a:rPr>
              <a:t>θ</a:t>
            </a:r>
            <a:r>
              <a:rPr lang="ko-KR" altLang="ko-KR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에 대한 추정이 그럴듯한 정도를 가리킵니다.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99E130-80B9-473D-BCB1-0D1A22606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313" y="2317846"/>
            <a:ext cx="3364843" cy="8776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2124B17-E958-4061-95D8-FAAD8D936BB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524375" y="2756693"/>
            <a:ext cx="1732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AA9419-704C-4F13-957C-0E918C8708CF}"/>
              </a:ext>
            </a:extLst>
          </p:cNvPr>
          <p:cNvSpPr txBox="1"/>
          <p:nvPr/>
        </p:nvSpPr>
        <p:spPr>
          <a:xfrm>
            <a:off x="4743450" y="2448376"/>
            <a:ext cx="114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Y</a:t>
            </a:r>
            <a:r>
              <a:rPr lang="ko-KR" altLang="en-US" sz="1200"/>
              <a:t>가 주어지면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D60F65-E5C5-4EF9-BDCB-AFDEEDADD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163" y="3634385"/>
            <a:ext cx="4991100" cy="6381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867C03-0817-44E4-948B-50D55880C78E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flipH="1" flipV="1">
            <a:off x="7939735" y="3195539"/>
            <a:ext cx="146978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0279DC-7C3C-4C36-B792-C23B50DBF37D}"/>
              </a:ext>
            </a:extLst>
          </p:cNvPr>
          <p:cNvSpPr txBox="1"/>
          <p:nvPr/>
        </p:nvSpPr>
        <p:spPr>
          <a:xfrm>
            <a:off x="8086713" y="3276462"/>
            <a:ext cx="2642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2. </a:t>
            </a:r>
            <a:r>
              <a:rPr lang="ko-KR" altLang="en-US" sz="1200"/>
              <a:t>확률모델이 정규분포로 주어지면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3B802D-03DB-4B18-A64A-0B655640123B}"/>
              </a:ext>
            </a:extLst>
          </p:cNvPr>
          <p:cNvSpPr txBox="1"/>
          <p:nvPr/>
        </p:nvSpPr>
        <p:spPr>
          <a:xfrm>
            <a:off x="1884615" y="3276461"/>
            <a:ext cx="5519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/>
              <a:t>Histogram</a:t>
            </a:r>
            <a:r>
              <a:rPr lang="ko-KR" altLang="en-US" sz="1200"/>
              <a:t>의 확률모델이 정규분포처럼 생긴경우</a:t>
            </a:r>
            <a:endParaRPr lang="en-US" altLang="ko-KR" sz="1200"/>
          </a:p>
          <a:p>
            <a:r>
              <a:rPr lang="en-US" altLang="ko-KR" sz="1200"/>
              <a:t>(Non Parametric)</a:t>
            </a:r>
            <a:endParaRPr lang="ko-KR" altLang="en-US" sz="120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0D98034-6DD6-4D60-91BA-8A714A30269A}"/>
              </a:ext>
            </a:extLst>
          </p:cNvPr>
          <p:cNvCxnSpPr>
            <a:cxnSpLocks/>
            <a:stCxn id="29" idx="0"/>
            <a:endCxn id="10" idx="2"/>
          </p:cNvCxnSpPr>
          <p:nvPr/>
        </p:nvCxnSpPr>
        <p:spPr>
          <a:xfrm rot="5400000" flipH="1" flipV="1">
            <a:off x="5276620" y="1300573"/>
            <a:ext cx="768148" cy="45580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305A12-7666-4A22-B1E9-0A7A396AE4E4}"/>
              </a:ext>
            </a:extLst>
          </p:cNvPr>
          <p:cNvSpPr/>
          <p:nvPr/>
        </p:nvSpPr>
        <p:spPr>
          <a:xfrm>
            <a:off x="1743633" y="3963687"/>
            <a:ext cx="3276042" cy="2425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86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Non-parametric Estimation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en-US" altLang="ko-KR" sz="1000">
                <a:hlinkClick r:id="rId2"/>
              </a:rPr>
              <a:t>https://darkpgmr.tistory.com/147</a:t>
            </a:r>
            <a:endParaRPr lang="ko-KR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8FCE1-F920-4042-8D57-9DEBE15A0418}"/>
              </a:ext>
            </a:extLst>
          </p:cNvPr>
          <p:cNvSpPr txBox="1"/>
          <p:nvPr/>
        </p:nvSpPr>
        <p:spPr>
          <a:xfrm>
            <a:off x="13375525" y="976939"/>
            <a:ext cx="48274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Explicit density : P_model(x) </a:t>
            </a:r>
            <a:r>
              <a:rPr lang="ko-KR" altLang="en-US"/>
              <a:t>를 확실히 정의할 수 있고 계산할 수 있든지</a:t>
            </a:r>
            <a:r>
              <a:rPr lang="en-US" altLang="ko-KR"/>
              <a:t>(tractable) </a:t>
            </a:r>
            <a:r>
              <a:rPr lang="ko-KR" altLang="en-US"/>
              <a:t>또는 </a:t>
            </a:r>
            <a:r>
              <a:rPr lang="en-US" altLang="ko-KR"/>
              <a:t>approximate</a:t>
            </a:r>
            <a:r>
              <a:rPr lang="ko-KR" altLang="en-US"/>
              <a:t>처럼 근사하는 </a:t>
            </a:r>
            <a:r>
              <a:rPr lang="en-US" altLang="ko-KR"/>
              <a:t>VAE </a:t>
            </a:r>
            <a:r>
              <a:rPr lang="ko-KR" altLang="en-US"/>
              <a:t>으로 나눌 수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Implicit density : P_model(x) </a:t>
            </a:r>
            <a:r>
              <a:rPr lang="ko-KR" altLang="en-US"/>
              <a:t>를 정의하지 않고 확률분포를 알기위해 샘플을 뽑는 방법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목적 자체가 다름</a:t>
            </a:r>
            <a:r>
              <a:rPr lang="en-US" altLang="ko-KR"/>
              <a:t>!!! </a:t>
            </a:r>
          </a:p>
          <a:p>
            <a:pPr marL="342900" indent="-342900">
              <a:buAutoNum type="arabicPeriod"/>
            </a:pPr>
            <a:r>
              <a:rPr lang="en-US" altLang="ko-KR"/>
              <a:t>VAE</a:t>
            </a:r>
            <a:r>
              <a:rPr lang="ko-KR" altLang="en-US"/>
              <a:t>같은 경우는 목적이 </a:t>
            </a:r>
            <a:r>
              <a:rPr lang="en-US" altLang="ko-KR"/>
              <a:t>“</a:t>
            </a:r>
            <a:r>
              <a:rPr lang="ko-KR" altLang="en-US"/>
              <a:t>모델을 통해서 데이터의 분포를 학습“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GAN</a:t>
            </a:r>
            <a:r>
              <a:rPr lang="ko-KR" altLang="en-US"/>
              <a:t>같은 경우는 목적이 </a:t>
            </a:r>
            <a:r>
              <a:rPr lang="en-US" altLang="ko-KR"/>
              <a:t>“</a:t>
            </a:r>
            <a:r>
              <a:rPr lang="ko-KR" altLang="en-US"/>
              <a:t>데이터의 분포를 학습하는게 아닌 샘플을 생성하는게 목적＂</a:t>
            </a: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B995A-F85B-4B88-851A-9ABB2DEC85E4}"/>
              </a:ext>
            </a:extLst>
          </p:cNvPr>
          <p:cNvSpPr txBox="1"/>
          <p:nvPr/>
        </p:nvSpPr>
        <p:spPr>
          <a:xfrm>
            <a:off x="12277725" y="-82710"/>
            <a:ext cx="486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ML density estimation : </a:t>
            </a:r>
            <a:r>
              <a:rPr lang="ko-KR" altLang="en-US"/>
              <a:t>데이터를 바탕으로 하는 밀도 추정으로 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9" name="Picture 2" descr="Data Sample Histogram With Probability Density Function Overlay for the Normal Distribution">
            <a:extLst>
              <a:ext uri="{FF2B5EF4-FFF2-40B4-BE49-F238E27FC236}">
                <a16:creationId xmlns:a16="http://schemas.microsoft.com/office/drawing/2014/main" id="{59FA2659-0628-486F-848F-0CD225A41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4" y="1631535"/>
            <a:ext cx="3672904" cy="275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11B2BA-A73E-4A39-B62C-C3B9522C25CE}"/>
              </a:ext>
            </a:extLst>
          </p:cNvPr>
          <p:cNvSpPr txBox="1"/>
          <p:nvPr/>
        </p:nvSpPr>
        <p:spPr>
          <a:xfrm>
            <a:off x="3900018" y="2005150"/>
            <a:ext cx="5519979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예시</a:t>
            </a:r>
            <a:r>
              <a:rPr lang="en-US" altLang="ko-KR" sz="1400" b="1"/>
              <a:t>. </a:t>
            </a:r>
            <a:r>
              <a:rPr lang="ko-KR" altLang="en-US" sz="1400" b="1"/>
              <a:t> </a:t>
            </a:r>
            <a:endParaRPr lang="en-US" altLang="ko-KR" sz="1400" b="1"/>
          </a:p>
          <a:p>
            <a:pPr marL="171450" indent="-171450">
              <a:buFontTx/>
              <a:buChar char="-"/>
            </a:pPr>
            <a:r>
              <a:rPr lang="en-US" altLang="ko-KR" sz="1200"/>
              <a:t>Histogram</a:t>
            </a:r>
            <a:r>
              <a:rPr lang="ko-KR" altLang="en-US" sz="1200"/>
              <a:t>의 형태가 정규분포처럼 생겨서 정규분포로 추정</a:t>
            </a:r>
            <a:endParaRPr lang="en-US" altLang="ko-KR" sz="1200"/>
          </a:p>
          <a:p>
            <a:r>
              <a:rPr lang="en-US" altLang="ko-KR" sz="1200"/>
              <a:t>(</a:t>
            </a:r>
            <a:r>
              <a:rPr lang="ko-KR" altLang="en-US" sz="1200"/>
              <a:t>히스토그램을 구한 후 정규화하여 사용할 수도 있음</a:t>
            </a:r>
            <a:r>
              <a:rPr lang="en-US" altLang="ko-KR" sz="1200"/>
              <a:t>)</a:t>
            </a:r>
          </a:p>
          <a:p>
            <a:pPr marL="342900" indent="-342900">
              <a:buAutoNum type="arabicPeriod"/>
            </a:pPr>
            <a:endParaRPr lang="en-US" altLang="ko-KR" sz="1400" b="1"/>
          </a:p>
          <a:p>
            <a:r>
              <a:rPr lang="ko-KR" altLang="en-US" sz="1400" b="1"/>
              <a:t>단점 </a:t>
            </a:r>
            <a:endParaRPr lang="en-US" altLang="ko-KR" sz="1400" b="1"/>
          </a:p>
          <a:p>
            <a:r>
              <a:rPr lang="en-US" altLang="ko-KR" sz="1200"/>
              <a:t>- bin</a:t>
            </a:r>
            <a:r>
              <a:rPr lang="ko-KR" altLang="en-US" sz="1200"/>
              <a:t>의 경계에서 불연속성이 나타난다는 점 </a:t>
            </a:r>
            <a:endParaRPr lang="en-US" altLang="ko-KR" sz="1200"/>
          </a:p>
          <a:p>
            <a:r>
              <a:rPr lang="en-US" altLang="ko-KR" sz="1200"/>
              <a:t>- bin</a:t>
            </a:r>
            <a:r>
              <a:rPr lang="ko-KR" altLang="en-US" sz="1200"/>
              <a:t>의 크기 및 시작위치에 따라서 히스토그램이 달라진다는 점 </a:t>
            </a:r>
            <a:endParaRPr lang="en-US" altLang="ko-KR" sz="1200"/>
          </a:p>
          <a:p>
            <a:r>
              <a:rPr lang="en-US" altLang="ko-KR" sz="1200"/>
              <a:t>- </a:t>
            </a:r>
            <a:r>
              <a:rPr lang="ko-KR" altLang="en-US" sz="1200"/>
              <a:t>고차원 데이터에는 메모리 문제 등으로 사용하기 힘듬 </a:t>
            </a:r>
            <a:endParaRPr lang="en-US" altLang="ko-KR" sz="120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5CB5263-8F1F-4F05-B946-E562E49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82" y="3956047"/>
            <a:ext cx="3672904" cy="264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B50AC77-EE0B-4C3B-9892-64D426012A77}"/>
              </a:ext>
            </a:extLst>
          </p:cNvPr>
          <p:cNvCxnSpPr>
            <a:stCxn id="20" idx="2"/>
            <a:endCxn id="3076" idx="1"/>
          </p:cNvCxnSpPr>
          <p:nvPr/>
        </p:nvCxnSpPr>
        <p:spPr>
          <a:xfrm rot="16200000" flipH="1">
            <a:off x="6632320" y="3694831"/>
            <a:ext cx="1611150" cy="15557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0EAD49-3DAE-4619-81A4-72A3CEE9BD0B}"/>
              </a:ext>
            </a:extLst>
          </p:cNvPr>
          <p:cNvSpPr txBox="1"/>
          <p:nvPr/>
        </p:nvSpPr>
        <p:spPr>
          <a:xfrm>
            <a:off x="4757125" y="5346507"/>
            <a:ext cx="292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KDE</a:t>
            </a:r>
            <a:r>
              <a:rPr lang="ko-KR" altLang="en-US" sz="1400"/>
              <a:t>라는 방식으로 단점을 해결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FCD99D-4E7B-4169-B512-672C612E6A09}"/>
              </a:ext>
            </a:extLst>
          </p:cNvPr>
          <p:cNvSpPr txBox="1"/>
          <p:nvPr/>
        </p:nvSpPr>
        <p:spPr>
          <a:xfrm>
            <a:off x="427139" y="1239716"/>
            <a:ext cx="11584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방법</a:t>
            </a:r>
            <a:r>
              <a:rPr lang="en-US" altLang="ko-KR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1. Histogram</a:t>
            </a:r>
            <a:r>
              <a:rPr lang="ko-KR" altLang="en-US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의 형태를 통해서 분포를 추정한 방법 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7136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Non-parametric Estimation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en-US" altLang="ko-KR" sz="1000">
                <a:hlinkClick r:id="rId2"/>
              </a:rPr>
              <a:t>https://darkpgmr.tistory.com/147</a:t>
            </a:r>
            <a:endParaRPr lang="ko-KR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8FCE1-F920-4042-8D57-9DEBE15A0418}"/>
              </a:ext>
            </a:extLst>
          </p:cNvPr>
          <p:cNvSpPr txBox="1"/>
          <p:nvPr/>
        </p:nvSpPr>
        <p:spPr>
          <a:xfrm>
            <a:off x="13375525" y="976939"/>
            <a:ext cx="48274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Explicit density : P_model(x) </a:t>
            </a:r>
            <a:r>
              <a:rPr lang="ko-KR" altLang="en-US"/>
              <a:t>를 확실히 정의할 수 있고 계산할 수 있든지</a:t>
            </a:r>
            <a:r>
              <a:rPr lang="en-US" altLang="ko-KR"/>
              <a:t>(tractable) </a:t>
            </a:r>
            <a:r>
              <a:rPr lang="ko-KR" altLang="en-US"/>
              <a:t>또는 </a:t>
            </a:r>
            <a:r>
              <a:rPr lang="en-US" altLang="ko-KR"/>
              <a:t>approximate</a:t>
            </a:r>
            <a:r>
              <a:rPr lang="ko-KR" altLang="en-US"/>
              <a:t>처럼 근사하는 </a:t>
            </a:r>
            <a:r>
              <a:rPr lang="en-US" altLang="ko-KR"/>
              <a:t>VAE </a:t>
            </a:r>
            <a:r>
              <a:rPr lang="ko-KR" altLang="en-US"/>
              <a:t>으로 나눌 수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Implicit density : P_model(x) </a:t>
            </a:r>
            <a:r>
              <a:rPr lang="ko-KR" altLang="en-US"/>
              <a:t>를 정의하지 않고 확률분포를 알기위해 샘플을 뽑는 방법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목적 자체가 다름</a:t>
            </a:r>
            <a:r>
              <a:rPr lang="en-US" altLang="ko-KR"/>
              <a:t>!!! </a:t>
            </a:r>
          </a:p>
          <a:p>
            <a:pPr marL="342900" indent="-342900">
              <a:buAutoNum type="arabicPeriod"/>
            </a:pPr>
            <a:r>
              <a:rPr lang="en-US" altLang="ko-KR"/>
              <a:t>VAE</a:t>
            </a:r>
            <a:r>
              <a:rPr lang="ko-KR" altLang="en-US"/>
              <a:t>같은 경우는 목적이 </a:t>
            </a:r>
            <a:r>
              <a:rPr lang="en-US" altLang="ko-KR"/>
              <a:t>“</a:t>
            </a:r>
            <a:r>
              <a:rPr lang="ko-KR" altLang="en-US"/>
              <a:t>모델을 통해서 데이터의 분포를 학습“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GAN</a:t>
            </a:r>
            <a:r>
              <a:rPr lang="ko-KR" altLang="en-US"/>
              <a:t>같은 경우는 목적이 </a:t>
            </a:r>
            <a:r>
              <a:rPr lang="en-US" altLang="ko-KR"/>
              <a:t>“</a:t>
            </a:r>
            <a:r>
              <a:rPr lang="ko-KR" altLang="en-US"/>
              <a:t>데이터의 분포를 학습하는게 아닌 샘플을 생성하는게 목적＂</a:t>
            </a: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B995A-F85B-4B88-851A-9ABB2DEC85E4}"/>
              </a:ext>
            </a:extLst>
          </p:cNvPr>
          <p:cNvSpPr txBox="1"/>
          <p:nvPr/>
        </p:nvSpPr>
        <p:spPr>
          <a:xfrm>
            <a:off x="12277725" y="-82710"/>
            <a:ext cx="486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ML density estimation : </a:t>
            </a:r>
            <a:r>
              <a:rPr lang="ko-KR" altLang="en-US"/>
              <a:t>데이터를 바탕으로 하는 밀도 추정으로 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5CB5263-8F1F-4F05-B946-E562E49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38" y="1738584"/>
            <a:ext cx="3878161" cy="279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BE190A-03FD-4500-AEFA-A6CFE090D560}"/>
              </a:ext>
            </a:extLst>
          </p:cNvPr>
          <p:cNvSpPr txBox="1"/>
          <p:nvPr/>
        </p:nvSpPr>
        <p:spPr>
          <a:xfrm>
            <a:off x="427139" y="1239716"/>
            <a:ext cx="11584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방법</a:t>
            </a:r>
            <a:r>
              <a:rPr lang="en-US" altLang="ko-KR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2. Kernel Density Estimation (KDE)</a:t>
            </a:r>
            <a:r>
              <a:rPr lang="ko-KR" altLang="en-US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를 이용한 밀도추정</a:t>
            </a:r>
            <a:endParaRPr lang="ko-KR" altLang="en-US" sz="14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43E838C-59CB-4AF4-9384-607F65963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4" y="1876804"/>
            <a:ext cx="3724275" cy="619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8F46E78-27F6-4DBE-92CE-629354976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15" y="3747666"/>
            <a:ext cx="52387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3B35BD7-C72A-41A3-9754-87D0A41B1B02}"/>
              </a:ext>
            </a:extLst>
          </p:cNvPr>
          <p:cNvSpPr/>
          <p:nvPr/>
        </p:nvSpPr>
        <p:spPr>
          <a:xfrm>
            <a:off x="9141990" y="3619500"/>
            <a:ext cx="2783310" cy="2747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C7F6AD3-41AC-4238-B5AE-68BC4C348877}"/>
              </a:ext>
            </a:extLst>
          </p:cNvPr>
          <p:cNvCxnSpPr>
            <a:stCxn id="5122" idx="3"/>
            <a:endCxn id="2" idx="0"/>
          </p:cNvCxnSpPr>
          <p:nvPr/>
        </p:nvCxnSpPr>
        <p:spPr>
          <a:xfrm>
            <a:off x="8210549" y="2186367"/>
            <a:ext cx="2323096" cy="1433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D6D115-D1BB-4AD3-8FAE-CB507C01A400}"/>
              </a:ext>
            </a:extLst>
          </p:cNvPr>
          <p:cNvSpPr txBox="1"/>
          <p:nvPr/>
        </p:nvSpPr>
        <p:spPr>
          <a:xfrm>
            <a:off x="5729893" y="2770587"/>
            <a:ext cx="523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/>
              <a:t>각 포인트</a:t>
            </a:r>
            <a:r>
              <a:rPr lang="en-US" altLang="ko-KR" sz="1400"/>
              <a:t>(xi)</a:t>
            </a:r>
            <a:r>
              <a:rPr lang="ko-KR" altLang="en-US" sz="1400"/>
              <a:t>마다 커널 함수를 생성 </a:t>
            </a:r>
            <a:endParaRPr lang="en-US" altLang="ko-KR" sz="1400"/>
          </a:p>
          <a:p>
            <a:pPr marL="342900" indent="-342900">
              <a:buAutoNum type="arabicPeriod"/>
            </a:pPr>
            <a:r>
              <a:rPr lang="ko-KR" altLang="en-US" sz="1400"/>
              <a:t>모든 커널 함수들을 더한 후 전체 데이터 개수로 나눔 </a:t>
            </a:r>
          </a:p>
        </p:txBody>
      </p:sp>
    </p:spTree>
    <p:extLst>
      <p:ext uri="{BB962C8B-B14F-4D97-AF65-F5344CB8AC3E}">
        <p14:creationId xmlns:p14="http://schemas.microsoft.com/office/powerpoint/2010/main" val="156682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Non-parametric Estimation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  <a:endParaRPr lang="ko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E190A-03FD-4500-AEFA-A6CFE090D560}"/>
              </a:ext>
            </a:extLst>
          </p:cNvPr>
          <p:cNvSpPr txBox="1"/>
          <p:nvPr/>
        </p:nvSpPr>
        <p:spPr>
          <a:xfrm>
            <a:off x="427139" y="1239716"/>
            <a:ext cx="11584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방법</a:t>
            </a:r>
            <a:r>
              <a:rPr lang="en-US" altLang="ko-KR" sz="140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3. AutoEncoder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1A37A-B920-47C6-B893-44BE907A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01" y="1547493"/>
            <a:ext cx="10201275" cy="48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51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Auto Encoders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E274C-8810-46E2-8598-5963476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22" y="1269982"/>
            <a:ext cx="10033233" cy="50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4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479928-0D35-4499-86A3-7DAC5A50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179721"/>
            <a:ext cx="10515600" cy="517802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Auto Encoders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8DD385-9BE7-4988-9835-C77076CC4F18}"/>
              </a:ext>
            </a:extLst>
          </p:cNvPr>
          <p:cNvSpPr/>
          <p:nvPr/>
        </p:nvSpPr>
        <p:spPr>
          <a:xfrm>
            <a:off x="8235928" y="1800518"/>
            <a:ext cx="36417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/>
              <a:t>activation </a:t>
            </a:r>
            <a:r>
              <a:rPr lang="ko-KR" altLang="en-US" sz="1000"/>
              <a:t>없이 사용하는 </a:t>
            </a:r>
            <a:r>
              <a:rPr lang="en-US" altLang="ko-KR" sz="1000"/>
              <a:t>AutoEncoder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BFC0DC-42BC-42F1-9D69-36E135FD6EE6}"/>
              </a:ext>
            </a:extLst>
          </p:cNvPr>
          <p:cNvSpPr/>
          <p:nvPr/>
        </p:nvSpPr>
        <p:spPr>
          <a:xfrm>
            <a:off x="596878" y="5323822"/>
            <a:ext cx="3641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/>
              <a:t>Input</a:t>
            </a:r>
            <a:r>
              <a:rPr lang="ko-KR" altLang="en-US" sz="1000"/>
              <a:t>과 </a:t>
            </a:r>
            <a:r>
              <a:rPr lang="en-US" altLang="ko-KR" sz="1000"/>
              <a:t>Output</a:t>
            </a:r>
            <a:r>
              <a:rPr lang="ko-KR" altLang="en-US" sz="1000"/>
              <a:t>을 같게하는 의미를 가져서 </a:t>
            </a:r>
            <a:endParaRPr lang="en-US" altLang="ko-KR" sz="1000"/>
          </a:p>
          <a:p>
            <a:r>
              <a:rPr lang="en-US" altLang="ko-KR" sz="1000"/>
              <a:t>reconstruction</a:t>
            </a:r>
            <a:r>
              <a:rPr lang="ko-KR" altLang="en-US" sz="1000"/>
              <a:t>이라는 표현을 사용함 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747136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2F2593-0C2F-4E20-8FB2-0DF862F30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121065"/>
            <a:ext cx="11801475" cy="571267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Stacking AutoEncoder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C8A0D2-7C65-449B-9B0B-2C9FDD9C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106" y="4116811"/>
            <a:ext cx="2527244" cy="1620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CC21155-C58A-4A8B-A6BF-2A2F3C491A94}"/>
              </a:ext>
            </a:extLst>
          </p:cNvPr>
          <p:cNvSpPr/>
          <p:nvPr/>
        </p:nvSpPr>
        <p:spPr>
          <a:xfrm>
            <a:off x="8998006" y="3423405"/>
            <a:ext cx="3193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각 층의 </a:t>
            </a:r>
            <a:r>
              <a:rPr lang="en-US" altLang="ko-KR" sz="1000"/>
              <a:t>weight</a:t>
            </a:r>
            <a:r>
              <a:rPr lang="ko-KR" altLang="en-US" sz="1000"/>
              <a:t> 초기화는 입력값과 동일하게 만드는 방법을 사용 </a:t>
            </a:r>
            <a:endParaRPr lang="en-US" altLang="ko-KR" sz="1000"/>
          </a:p>
          <a:p>
            <a:pPr marL="228600" indent="-228600">
              <a:buAutoNum type="arabicPeriod"/>
            </a:pPr>
            <a:r>
              <a:rPr lang="en-US" altLang="ko-KR" sz="1000"/>
              <a:t>784 – 784 (W1)</a:t>
            </a:r>
          </a:p>
          <a:p>
            <a:pPr marL="228600" indent="-228600">
              <a:buAutoNum type="arabicPeriod"/>
            </a:pPr>
            <a:r>
              <a:rPr lang="en-US" altLang="ko-KR" sz="1000"/>
              <a:t>1000 – 1000 (W2)</a:t>
            </a:r>
          </a:p>
        </p:txBody>
      </p:sp>
    </p:spTree>
    <p:extLst>
      <p:ext uri="{BB962C8B-B14F-4D97-AF65-F5344CB8AC3E}">
        <p14:creationId xmlns:p14="http://schemas.microsoft.com/office/powerpoint/2010/main" val="2978217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CBB962-CF90-4A9C-92F1-6F979F8B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57403"/>
            <a:ext cx="11334226" cy="519044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Denoising AutoEncoder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3EA7B1-5391-4DCB-B39C-E18E4FBE43A8}"/>
              </a:ext>
            </a:extLst>
          </p:cNvPr>
          <p:cNvSpPr/>
          <p:nvPr/>
        </p:nvSpPr>
        <p:spPr>
          <a:xfrm>
            <a:off x="19050" y="4242555"/>
            <a:ext cx="2946344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/>
              <a:t>적당한 </a:t>
            </a:r>
            <a:r>
              <a:rPr lang="en-US" altLang="ko-KR" sz="1000"/>
              <a:t>noise (</a:t>
            </a:r>
            <a:r>
              <a:rPr lang="ko-KR" altLang="en-US" sz="1000"/>
              <a:t>눈으로 봤을 때 인식가능한 수준</a:t>
            </a:r>
            <a:r>
              <a:rPr lang="en-US" altLang="ko-KR" sz="1000"/>
              <a:t>)</a:t>
            </a:r>
            <a:r>
              <a:rPr lang="ko-KR" altLang="en-US" sz="1000"/>
              <a:t>을 수준내에서 제공함으로써 같은 </a:t>
            </a:r>
            <a:r>
              <a:rPr lang="en-US" altLang="ko-KR" sz="1000"/>
              <a:t>manifold </a:t>
            </a:r>
            <a:r>
              <a:rPr lang="ko-KR" altLang="en-US" sz="1000"/>
              <a:t>공간내에 </a:t>
            </a:r>
            <a:r>
              <a:rPr lang="en-US" altLang="ko-KR" sz="1000"/>
              <a:t>mapping </a:t>
            </a:r>
            <a:r>
              <a:rPr lang="ko-KR" altLang="en-US" sz="1000"/>
              <a:t>되도록 함</a:t>
            </a:r>
            <a:r>
              <a:rPr lang="en-US" altLang="ko-KR" sz="1000"/>
              <a:t>!!!</a:t>
            </a:r>
          </a:p>
          <a:p>
            <a:endParaRPr lang="en-US" altLang="ko-KR" sz="1000"/>
          </a:p>
          <a:p>
            <a:r>
              <a:rPr lang="ko-KR" altLang="en-US" sz="1000"/>
              <a:t>즉</a:t>
            </a:r>
            <a:r>
              <a:rPr lang="en-US" altLang="ko-KR" sz="1000"/>
              <a:t>, manifold </a:t>
            </a:r>
            <a:r>
              <a:rPr lang="ko-KR" altLang="en-US" sz="1000"/>
              <a:t>내에서는 동일하지만 원공간에서는 다른 </a:t>
            </a:r>
            <a:r>
              <a:rPr lang="en-US" altLang="ko-KR" sz="1000"/>
              <a:t>noise</a:t>
            </a:r>
            <a:r>
              <a:rPr lang="ko-KR" altLang="en-US" sz="1000"/>
              <a:t>를 제공 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92747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linear Regression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559B8E-6E41-4070-AC9F-B1823D26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45" y="1506131"/>
            <a:ext cx="5045594" cy="33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2B07649-BF43-483F-83C6-38A8167B3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94" y="1506131"/>
            <a:ext cx="5045594" cy="33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79E6B3-B25E-445B-872E-81599E57B19D}"/>
              </a:ext>
            </a:extLst>
          </p:cNvPr>
          <p:cNvCxnSpPr>
            <a:cxnSpLocks/>
          </p:cNvCxnSpPr>
          <p:nvPr/>
        </p:nvCxnSpPr>
        <p:spPr>
          <a:xfrm>
            <a:off x="3699545" y="1401574"/>
            <a:ext cx="0" cy="3174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5CEBB8-3AB8-41B5-A8BC-8EEC22E2AC3A}"/>
              </a:ext>
            </a:extLst>
          </p:cNvPr>
          <p:cNvCxnSpPr>
            <a:cxnSpLocks/>
          </p:cNvCxnSpPr>
          <p:nvPr/>
        </p:nvCxnSpPr>
        <p:spPr>
          <a:xfrm>
            <a:off x="8835005" y="1393186"/>
            <a:ext cx="0" cy="3174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B3193B-B8AD-4BD2-96AB-5FC3163D35BD}"/>
              </a:ext>
            </a:extLst>
          </p:cNvPr>
          <p:cNvGrpSpPr/>
          <p:nvPr/>
        </p:nvGrpSpPr>
        <p:grpSpPr>
          <a:xfrm>
            <a:off x="8866001" y="1803633"/>
            <a:ext cx="473226" cy="2286851"/>
            <a:chOff x="8866001" y="1803633"/>
            <a:chExt cx="473226" cy="2286851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C53776C-9944-488A-847F-56B64B9D7A02}"/>
                </a:ext>
              </a:extLst>
            </p:cNvPr>
            <p:cNvSpPr/>
            <p:nvPr/>
          </p:nvSpPr>
          <p:spPr>
            <a:xfrm>
              <a:off x="8866001" y="1803633"/>
              <a:ext cx="470946" cy="1098958"/>
            </a:xfrm>
            <a:custGeom>
              <a:avLst/>
              <a:gdLst>
                <a:gd name="connsiteX0" fmla="*/ 470946 w 470946"/>
                <a:gd name="connsiteY0" fmla="*/ 1098958 h 1098958"/>
                <a:gd name="connsiteX1" fmla="*/ 437390 w 470946"/>
                <a:gd name="connsiteY1" fmla="*/ 1006679 h 1098958"/>
                <a:gd name="connsiteX2" fmla="*/ 412223 w 470946"/>
                <a:gd name="connsiteY2" fmla="*/ 998290 h 1098958"/>
                <a:gd name="connsiteX3" fmla="*/ 361889 w 470946"/>
                <a:gd name="connsiteY3" fmla="*/ 964734 h 1098958"/>
                <a:gd name="connsiteX4" fmla="*/ 311555 w 470946"/>
                <a:gd name="connsiteY4" fmla="*/ 947956 h 1098958"/>
                <a:gd name="connsiteX5" fmla="*/ 286388 w 470946"/>
                <a:gd name="connsiteY5" fmla="*/ 931178 h 1098958"/>
                <a:gd name="connsiteX6" fmla="*/ 185720 w 470946"/>
                <a:gd name="connsiteY6" fmla="*/ 880844 h 1098958"/>
                <a:gd name="connsiteX7" fmla="*/ 160553 w 470946"/>
                <a:gd name="connsiteY7" fmla="*/ 864066 h 1098958"/>
                <a:gd name="connsiteX8" fmla="*/ 143775 w 470946"/>
                <a:gd name="connsiteY8" fmla="*/ 838899 h 1098958"/>
                <a:gd name="connsiteX9" fmla="*/ 118608 w 470946"/>
                <a:gd name="connsiteY9" fmla="*/ 813732 h 1098958"/>
                <a:gd name="connsiteX10" fmla="*/ 110219 w 470946"/>
                <a:gd name="connsiteY10" fmla="*/ 788565 h 1098958"/>
                <a:gd name="connsiteX11" fmla="*/ 59885 w 470946"/>
                <a:gd name="connsiteY11" fmla="*/ 696286 h 1098958"/>
                <a:gd name="connsiteX12" fmla="*/ 43107 w 470946"/>
                <a:gd name="connsiteY12" fmla="*/ 570451 h 1098958"/>
                <a:gd name="connsiteX13" fmla="*/ 34718 w 470946"/>
                <a:gd name="connsiteY13" fmla="*/ 536895 h 1098958"/>
                <a:gd name="connsiteX14" fmla="*/ 26329 w 470946"/>
                <a:gd name="connsiteY14" fmla="*/ 478173 h 1098958"/>
                <a:gd name="connsiteX15" fmla="*/ 9551 w 470946"/>
                <a:gd name="connsiteY15" fmla="*/ 385894 h 1098958"/>
                <a:gd name="connsiteX16" fmla="*/ 1162 w 470946"/>
                <a:gd name="connsiteY16" fmla="*/ 0 h 109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946" h="1098958">
                  <a:moveTo>
                    <a:pt x="470946" y="1098958"/>
                  </a:moveTo>
                  <a:cubicBezTo>
                    <a:pt x="466516" y="1081238"/>
                    <a:pt x="460491" y="1025160"/>
                    <a:pt x="437390" y="1006679"/>
                  </a:cubicBezTo>
                  <a:cubicBezTo>
                    <a:pt x="430485" y="1001155"/>
                    <a:pt x="419953" y="1002584"/>
                    <a:pt x="412223" y="998290"/>
                  </a:cubicBezTo>
                  <a:cubicBezTo>
                    <a:pt x="394596" y="988497"/>
                    <a:pt x="381019" y="971111"/>
                    <a:pt x="361889" y="964734"/>
                  </a:cubicBezTo>
                  <a:cubicBezTo>
                    <a:pt x="345111" y="959141"/>
                    <a:pt x="326270" y="957766"/>
                    <a:pt x="311555" y="947956"/>
                  </a:cubicBezTo>
                  <a:cubicBezTo>
                    <a:pt x="303166" y="942363"/>
                    <a:pt x="295601" y="935273"/>
                    <a:pt x="286388" y="931178"/>
                  </a:cubicBezTo>
                  <a:cubicBezTo>
                    <a:pt x="182192" y="884869"/>
                    <a:pt x="290370" y="950611"/>
                    <a:pt x="185720" y="880844"/>
                  </a:cubicBezTo>
                  <a:lnTo>
                    <a:pt x="160553" y="864066"/>
                  </a:lnTo>
                  <a:cubicBezTo>
                    <a:pt x="154960" y="855677"/>
                    <a:pt x="150230" y="846644"/>
                    <a:pt x="143775" y="838899"/>
                  </a:cubicBezTo>
                  <a:cubicBezTo>
                    <a:pt x="136180" y="829785"/>
                    <a:pt x="125189" y="823603"/>
                    <a:pt x="118608" y="813732"/>
                  </a:cubicBezTo>
                  <a:cubicBezTo>
                    <a:pt x="113703" y="806374"/>
                    <a:pt x="114513" y="796295"/>
                    <a:pt x="110219" y="788565"/>
                  </a:cubicBezTo>
                  <a:cubicBezTo>
                    <a:pt x="77771" y="730158"/>
                    <a:pt x="77087" y="753625"/>
                    <a:pt x="59885" y="696286"/>
                  </a:cubicBezTo>
                  <a:cubicBezTo>
                    <a:pt x="48232" y="657441"/>
                    <a:pt x="48486" y="608105"/>
                    <a:pt x="43107" y="570451"/>
                  </a:cubicBezTo>
                  <a:cubicBezTo>
                    <a:pt x="41476" y="559037"/>
                    <a:pt x="36780" y="548239"/>
                    <a:pt x="34718" y="536895"/>
                  </a:cubicBezTo>
                  <a:cubicBezTo>
                    <a:pt x="31181" y="517441"/>
                    <a:pt x="29336" y="497716"/>
                    <a:pt x="26329" y="478173"/>
                  </a:cubicBezTo>
                  <a:cubicBezTo>
                    <a:pt x="19173" y="431662"/>
                    <a:pt x="18277" y="429524"/>
                    <a:pt x="9551" y="385894"/>
                  </a:cubicBezTo>
                  <a:cubicBezTo>
                    <a:pt x="-4604" y="173565"/>
                    <a:pt x="1162" y="302097"/>
                    <a:pt x="1162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322D52E-8327-4E68-8D5F-8FF9C12CAAAE}"/>
                </a:ext>
              </a:extLst>
            </p:cNvPr>
            <p:cNvSpPr/>
            <p:nvPr/>
          </p:nvSpPr>
          <p:spPr>
            <a:xfrm flipV="1">
              <a:off x="8868281" y="2909035"/>
              <a:ext cx="470946" cy="1181449"/>
            </a:xfrm>
            <a:custGeom>
              <a:avLst/>
              <a:gdLst>
                <a:gd name="connsiteX0" fmla="*/ 470946 w 470946"/>
                <a:gd name="connsiteY0" fmla="*/ 1098958 h 1098958"/>
                <a:gd name="connsiteX1" fmla="*/ 437390 w 470946"/>
                <a:gd name="connsiteY1" fmla="*/ 1006679 h 1098958"/>
                <a:gd name="connsiteX2" fmla="*/ 412223 w 470946"/>
                <a:gd name="connsiteY2" fmla="*/ 998290 h 1098958"/>
                <a:gd name="connsiteX3" fmla="*/ 361889 w 470946"/>
                <a:gd name="connsiteY3" fmla="*/ 964734 h 1098958"/>
                <a:gd name="connsiteX4" fmla="*/ 311555 w 470946"/>
                <a:gd name="connsiteY4" fmla="*/ 947956 h 1098958"/>
                <a:gd name="connsiteX5" fmla="*/ 286388 w 470946"/>
                <a:gd name="connsiteY5" fmla="*/ 931178 h 1098958"/>
                <a:gd name="connsiteX6" fmla="*/ 185720 w 470946"/>
                <a:gd name="connsiteY6" fmla="*/ 880844 h 1098958"/>
                <a:gd name="connsiteX7" fmla="*/ 160553 w 470946"/>
                <a:gd name="connsiteY7" fmla="*/ 864066 h 1098958"/>
                <a:gd name="connsiteX8" fmla="*/ 143775 w 470946"/>
                <a:gd name="connsiteY8" fmla="*/ 838899 h 1098958"/>
                <a:gd name="connsiteX9" fmla="*/ 118608 w 470946"/>
                <a:gd name="connsiteY9" fmla="*/ 813732 h 1098958"/>
                <a:gd name="connsiteX10" fmla="*/ 110219 w 470946"/>
                <a:gd name="connsiteY10" fmla="*/ 788565 h 1098958"/>
                <a:gd name="connsiteX11" fmla="*/ 59885 w 470946"/>
                <a:gd name="connsiteY11" fmla="*/ 696286 h 1098958"/>
                <a:gd name="connsiteX12" fmla="*/ 43107 w 470946"/>
                <a:gd name="connsiteY12" fmla="*/ 570451 h 1098958"/>
                <a:gd name="connsiteX13" fmla="*/ 34718 w 470946"/>
                <a:gd name="connsiteY13" fmla="*/ 536895 h 1098958"/>
                <a:gd name="connsiteX14" fmla="*/ 26329 w 470946"/>
                <a:gd name="connsiteY14" fmla="*/ 478173 h 1098958"/>
                <a:gd name="connsiteX15" fmla="*/ 9551 w 470946"/>
                <a:gd name="connsiteY15" fmla="*/ 385894 h 1098958"/>
                <a:gd name="connsiteX16" fmla="*/ 1162 w 470946"/>
                <a:gd name="connsiteY16" fmla="*/ 0 h 109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946" h="1098958">
                  <a:moveTo>
                    <a:pt x="470946" y="1098958"/>
                  </a:moveTo>
                  <a:cubicBezTo>
                    <a:pt x="466516" y="1081238"/>
                    <a:pt x="460491" y="1025160"/>
                    <a:pt x="437390" y="1006679"/>
                  </a:cubicBezTo>
                  <a:cubicBezTo>
                    <a:pt x="430485" y="1001155"/>
                    <a:pt x="419953" y="1002584"/>
                    <a:pt x="412223" y="998290"/>
                  </a:cubicBezTo>
                  <a:cubicBezTo>
                    <a:pt x="394596" y="988497"/>
                    <a:pt x="381019" y="971111"/>
                    <a:pt x="361889" y="964734"/>
                  </a:cubicBezTo>
                  <a:cubicBezTo>
                    <a:pt x="345111" y="959141"/>
                    <a:pt x="326270" y="957766"/>
                    <a:pt x="311555" y="947956"/>
                  </a:cubicBezTo>
                  <a:cubicBezTo>
                    <a:pt x="303166" y="942363"/>
                    <a:pt x="295601" y="935273"/>
                    <a:pt x="286388" y="931178"/>
                  </a:cubicBezTo>
                  <a:cubicBezTo>
                    <a:pt x="182192" y="884869"/>
                    <a:pt x="290370" y="950611"/>
                    <a:pt x="185720" y="880844"/>
                  </a:cubicBezTo>
                  <a:lnTo>
                    <a:pt x="160553" y="864066"/>
                  </a:lnTo>
                  <a:cubicBezTo>
                    <a:pt x="154960" y="855677"/>
                    <a:pt x="150230" y="846644"/>
                    <a:pt x="143775" y="838899"/>
                  </a:cubicBezTo>
                  <a:cubicBezTo>
                    <a:pt x="136180" y="829785"/>
                    <a:pt x="125189" y="823603"/>
                    <a:pt x="118608" y="813732"/>
                  </a:cubicBezTo>
                  <a:cubicBezTo>
                    <a:pt x="113703" y="806374"/>
                    <a:pt x="114513" y="796295"/>
                    <a:pt x="110219" y="788565"/>
                  </a:cubicBezTo>
                  <a:cubicBezTo>
                    <a:pt x="77771" y="730158"/>
                    <a:pt x="77087" y="753625"/>
                    <a:pt x="59885" y="696286"/>
                  </a:cubicBezTo>
                  <a:cubicBezTo>
                    <a:pt x="48232" y="657441"/>
                    <a:pt x="48486" y="608105"/>
                    <a:pt x="43107" y="570451"/>
                  </a:cubicBezTo>
                  <a:cubicBezTo>
                    <a:pt x="41476" y="559037"/>
                    <a:pt x="36780" y="548239"/>
                    <a:pt x="34718" y="536895"/>
                  </a:cubicBezTo>
                  <a:cubicBezTo>
                    <a:pt x="31181" y="517441"/>
                    <a:pt x="29336" y="497716"/>
                    <a:pt x="26329" y="478173"/>
                  </a:cubicBezTo>
                  <a:cubicBezTo>
                    <a:pt x="19173" y="431662"/>
                    <a:pt x="18277" y="429524"/>
                    <a:pt x="9551" y="385894"/>
                  </a:cubicBezTo>
                  <a:cubicBezTo>
                    <a:pt x="-4604" y="173565"/>
                    <a:pt x="1162" y="302097"/>
                    <a:pt x="1162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4DFFBB-DFA1-40F1-B489-0597E61DF8F9}"/>
              </a:ext>
            </a:extLst>
          </p:cNvPr>
          <p:cNvCxnSpPr/>
          <p:nvPr/>
        </p:nvCxnSpPr>
        <p:spPr>
          <a:xfrm>
            <a:off x="8835005" y="2909035"/>
            <a:ext cx="569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6F30682-0580-412D-8C4F-A1470C0B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474" y="3323555"/>
            <a:ext cx="2352675" cy="676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8C5EC5-9F55-4A1E-8C33-773D9080A5C7}"/>
              </a:ext>
            </a:extLst>
          </p:cNvPr>
          <p:cNvSpPr/>
          <p:nvPr/>
        </p:nvSpPr>
        <p:spPr>
          <a:xfrm>
            <a:off x="9026554" y="3200093"/>
            <a:ext cx="658313" cy="407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C1B5CF1-2259-45AC-9FAF-9A956452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303" y="1979140"/>
            <a:ext cx="1095375" cy="266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24BF94-012E-4DDC-96B9-97DEDFFB7578}"/>
              </a:ext>
            </a:extLst>
          </p:cNvPr>
          <p:cNvSpPr txBox="1"/>
          <p:nvPr/>
        </p:nvSpPr>
        <p:spPr>
          <a:xfrm>
            <a:off x="1714152" y="1334113"/>
            <a:ext cx="42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FDFA3F-D30D-49FD-B2D0-6BF0104427FA}"/>
              </a:ext>
            </a:extLst>
          </p:cNvPr>
          <p:cNvSpPr txBox="1"/>
          <p:nvPr/>
        </p:nvSpPr>
        <p:spPr>
          <a:xfrm>
            <a:off x="2039415" y="4664171"/>
            <a:ext cx="42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Z</a:t>
            </a:r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D4B6D09-1A8D-41F6-AC1C-5F18CBFA5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187" y="3957610"/>
            <a:ext cx="1708814" cy="200915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8519EE9-1411-4D20-A7A9-D4AA0DDAF134}"/>
              </a:ext>
            </a:extLst>
          </p:cNvPr>
          <p:cNvCxnSpPr>
            <a:cxnSpLocks/>
          </p:cNvCxnSpPr>
          <p:nvPr/>
        </p:nvCxnSpPr>
        <p:spPr>
          <a:xfrm>
            <a:off x="4605556" y="3120705"/>
            <a:ext cx="1560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79E5AE7-E3AD-4256-A264-4500634B0DCC}"/>
              </a:ext>
            </a:extLst>
          </p:cNvPr>
          <p:cNvSpPr txBox="1"/>
          <p:nvPr/>
        </p:nvSpPr>
        <p:spPr>
          <a:xfrm>
            <a:off x="4160638" y="3200093"/>
            <a:ext cx="3514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세타를 이용해서 </a:t>
            </a:r>
            <a:r>
              <a:rPr lang="ko-KR" altLang="en-US" sz="1200" b="1">
                <a:solidFill>
                  <a:srgbClr val="FF0000"/>
                </a:solidFill>
              </a:rPr>
              <a:t>확률적인 분포를 찾아냄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6367B6-75AE-431D-A5FF-3AA7254B3A1A}"/>
              </a:ext>
            </a:extLst>
          </p:cNvPr>
          <p:cNvSpPr txBox="1"/>
          <p:nvPr/>
        </p:nvSpPr>
        <p:spPr>
          <a:xfrm>
            <a:off x="713064" y="5218389"/>
            <a:ext cx="8825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/>
              <a:t>위와 같이 </a:t>
            </a:r>
            <a:r>
              <a:rPr lang="en-US" altLang="ko-KR" sz="1400"/>
              <a:t>Regression</a:t>
            </a:r>
            <a:r>
              <a:rPr lang="ko-KR" altLang="en-US" sz="1400"/>
              <a:t>을 찾아내는 것에서 확률적인 분포까지 찾아내는 컨셉은 </a:t>
            </a:r>
            <a:r>
              <a:rPr lang="en-US" altLang="ko-KR" sz="1400"/>
              <a:t>AutoEncoder</a:t>
            </a:r>
            <a:r>
              <a:rPr lang="ko-KR" altLang="en-US" sz="1400"/>
              <a:t>에서 </a:t>
            </a:r>
            <a:r>
              <a:rPr lang="en-US" altLang="ko-KR" sz="1400"/>
              <a:t>Variational AutoEncoder</a:t>
            </a:r>
            <a:r>
              <a:rPr lang="ko-KR" altLang="en-US" sz="1400"/>
              <a:t>로 넘어가는 것과 유사</a:t>
            </a:r>
            <a:endParaRPr lang="en-US" altLang="ko-KR" sz="1400"/>
          </a:p>
          <a:p>
            <a:pPr marL="342900" indent="-342900">
              <a:buAutoNum type="arabicPeriod"/>
            </a:pP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AutoEncoder</a:t>
            </a:r>
            <a:r>
              <a:rPr lang="ko-KR" altLang="en-US" sz="1400"/>
              <a:t>는 </a:t>
            </a:r>
            <a:r>
              <a:rPr lang="en-US" altLang="ko-KR" sz="1400"/>
              <a:t>Manifold learning (</a:t>
            </a:r>
            <a:r>
              <a:rPr lang="ko-KR" altLang="en-US" sz="1400"/>
              <a:t>앞부분 학습</a:t>
            </a:r>
            <a:r>
              <a:rPr lang="en-US" altLang="ko-KR" sz="1400"/>
              <a:t>)</a:t>
            </a:r>
            <a:r>
              <a:rPr lang="ko-KR" altLang="en-US" sz="1400"/>
              <a:t>이 목적이어서 이를 위해 뒤가 붙은 것이고 </a:t>
            </a:r>
            <a:r>
              <a:rPr lang="en-US" altLang="ko-KR" sz="1400"/>
              <a:t>Variational AutoEncoder</a:t>
            </a:r>
            <a:r>
              <a:rPr lang="ko-KR" altLang="en-US" sz="1400"/>
              <a:t>는 </a:t>
            </a:r>
            <a:r>
              <a:rPr lang="en-US" altLang="ko-KR" sz="1400"/>
              <a:t>Generation</a:t>
            </a:r>
            <a:r>
              <a:rPr lang="ko-KR" altLang="en-US" sz="1400"/>
              <a:t>이 목적이어서 뒤를 학습하기 위해 앞이 붙은 것임 </a:t>
            </a:r>
          </a:p>
        </p:txBody>
      </p:sp>
    </p:spTree>
    <p:extLst>
      <p:ext uri="{BB962C8B-B14F-4D97-AF65-F5344CB8AC3E}">
        <p14:creationId xmlns:p14="http://schemas.microsoft.com/office/powerpoint/2010/main" val="94066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/>
              <a:t>참고사항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B4D515-AD4F-48CD-8AFE-0FEAADEADF28}"/>
              </a:ext>
            </a:extLst>
          </p:cNvPr>
          <p:cNvSpPr txBox="1"/>
          <p:nvPr/>
        </p:nvSpPr>
        <p:spPr>
          <a:xfrm>
            <a:off x="427139" y="1224227"/>
            <a:ext cx="11334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해당 자료는 </a:t>
            </a:r>
            <a:r>
              <a:rPr lang="en-US" altLang="ko-KR"/>
              <a:t>PR12 – 010 : Auto Encoding Variational Bayes, ICLR 2014, </a:t>
            </a:r>
            <a:r>
              <a:rPr lang="ko-KR" altLang="en-US"/>
              <a:t>차준범님의 자료를 토대로 다음의  자료들의 내용을 합쳐서 만들었습니다</a:t>
            </a:r>
            <a:r>
              <a:rPr lang="en-US" altLang="ko-KR"/>
              <a:t>. </a:t>
            </a:r>
          </a:p>
          <a:p>
            <a:r>
              <a:rPr lang="en-US" altLang="ko-KR"/>
              <a:t>- </a:t>
            </a:r>
            <a:r>
              <a:rPr lang="ko-KR" altLang="en-US"/>
              <a:t>오토인코더의 모든 것</a:t>
            </a:r>
            <a:r>
              <a:rPr lang="en-US" altLang="ko-KR"/>
              <a:t>, 2017, </a:t>
            </a:r>
            <a:r>
              <a:rPr lang="ko-KR" altLang="en-US"/>
              <a:t>이활석</a:t>
            </a:r>
            <a:r>
              <a:rPr lang="en-US" altLang="ko-KR"/>
              <a:t>(NAVER)</a:t>
            </a:r>
          </a:p>
          <a:p>
            <a:r>
              <a:rPr lang="en-US" altLang="ko-KR"/>
              <a:t>- VAE</a:t>
            </a:r>
            <a:r>
              <a:rPr lang="ko-KR" altLang="en-US"/>
              <a:t>말고 </a:t>
            </a:r>
            <a:r>
              <a:rPr lang="en-US" altLang="ko-KR"/>
              <a:t>Auto-encoding variational bayes</a:t>
            </a:r>
            <a:r>
              <a:rPr lang="ko-KR" altLang="en-US"/>
              <a:t>를 알아보자</a:t>
            </a:r>
            <a:r>
              <a:rPr lang="en-US" altLang="ko-KR"/>
              <a:t>, 2019, </a:t>
            </a:r>
            <a:r>
              <a:rPr lang="ko-KR" altLang="en-US"/>
              <a:t>김민규</a:t>
            </a:r>
            <a:r>
              <a:rPr lang="en-US" altLang="ko-KR"/>
              <a:t>(</a:t>
            </a:r>
            <a:r>
              <a:rPr lang="ko-KR" altLang="en-US"/>
              <a:t>삼성중공업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2021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Generative Model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  <a:endParaRPr lang="ko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E190A-03FD-4500-AEFA-A6CFE090D560}"/>
              </a:ext>
            </a:extLst>
          </p:cNvPr>
          <p:cNvSpPr txBox="1"/>
          <p:nvPr/>
        </p:nvSpPr>
        <p:spPr>
          <a:xfrm>
            <a:off x="427139" y="1239716"/>
            <a:ext cx="1158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313131"/>
                </a:solidFill>
                <a:latin typeface="Arial" panose="020B0604020202020204" pitchFamily="34" charset="0"/>
              </a:rPr>
              <a:t>Latent Variable Model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A37690-6D34-478A-A9CF-55442D82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609048"/>
            <a:ext cx="10183711" cy="4693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69FAE-41C5-45E3-B8D0-C82A0D6EECB4}"/>
              </a:ext>
            </a:extLst>
          </p:cNvPr>
          <p:cNvSpPr txBox="1"/>
          <p:nvPr/>
        </p:nvSpPr>
        <p:spPr>
          <a:xfrm>
            <a:off x="7597951" y="4152901"/>
            <a:ext cx="314624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Training Dataset</a:t>
            </a:r>
            <a:r>
              <a:rPr lang="ko-KR" altLang="en-US" sz="1000"/>
              <a:t>에 있는 </a:t>
            </a:r>
            <a:r>
              <a:rPr lang="en-US" altLang="ko-KR" sz="1000"/>
              <a:t>image</a:t>
            </a:r>
            <a:r>
              <a:rPr lang="ko-KR" altLang="en-US" sz="1000"/>
              <a:t>가 나올 확률을 계산 </a:t>
            </a:r>
            <a:endParaRPr lang="en-US" altLang="ko-KR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4C8398-DBCC-4056-B065-984B70A1A52C}"/>
              </a:ext>
            </a:extLst>
          </p:cNvPr>
          <p:cNvSpPr/>
          <p:nvPr/>
        </p:nvSpPr>
        <p:spPr>
          <a:xfrm>
            <a:off x="6419850" y="4152900"/>
            <a:ext cx="1019175" cy="419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5439F9DD-5E74-455E-A89E-2E99F852F8D1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H="1">
            <a:off x="8050256" y="3032081"/>
            <a:ext cx="1" cy="2241638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7D7AAC-829F-415E-B6E2-907253A108A3}"/>
              </a:ext>
            </a:extLst>
          </p:cNvPr>
          <p:cNvSpPr txBox="1"/>
          <p:nvPr/>
        </p:nvSpPr>
        <p:spPr>
          <a:xfrm>
            <a:off x="6419850" y="4606437"/>
            <a:ext cx="486727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l-GR" altLang="ko-KR" sz="1000"/>
              <a:t>θ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  <a:r>
              <a:rPr lang="ko-KR" altLang="en-US" sz="1000"/>
              <a:t>네트워크</a:t>
            </a:r>
            <a:r>
              <a:rPr lang="en-US" altLang="ko-KR" sz="1000"/>
              <a:t>(Generator)</a:t>
            </a:r>
            <a:r>
              <a:rPr lang="ko-KR" altLang="en-US" sz="1000"/>
              <a:t>의 파라미터 </a:t>
            </a:r>
            <a:r>
              <a:rPr lang="en-US" altLang="ko-KR" sz="1000"/>
              <a:t>(</a:t>
            </a:r>
            <a:r>
              <a:rPr lang="ko-KR" altLang="en-US" sz="1000"/>
              <a:t>정규분포 </a:t>
            </a:r>
            <a:r>
              <a:rPr lang="en-US" altLang="ko-KR" sz="1000"/>
              <a:t>: </a:t>
            </a:r>
            <a:r>
              <a:rPr lang="ko-KR" altLang="en-US" sz="1000"/>
              <a:t>평균</a:t>
            </a:r>
            <a:r>
              <a:rPr lang="en-US" altLang="ko-KR" sz="1000"/>
              <a:t>, </a:t>
            </a:r>
            <a:r>
              <a:rPr lang="ko-KR" altLang="en-US" sz="1000"/>
              <a:t>표준편차</a:t>
            </a:r>
            <a:r>
              <a:rPr lang="en-US" altLang="ko-KR" sz="1000"/>
              <a:t> / </a:t>
            </a:r>
            <a:r>
              <a:rPr lang="ko-KR" altLang="en-US" sz="1000"/>
              <a:t>베르누이 </a:t>
            </a:r>
            <a:r>
              <a:rPr lang="en-US" altLang="ko-KR" sz="1000"/>
              <a:t>: p)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AE5FB-F015-4F98-8D7B-CDFD99E30131}"/>
              </a:ext>
            </a:extLst>
          </p:cNvPr>
          <p:cNvSpPr txBox="1"/>
          <p:nvPr/>
        </p:nvSpPr>
        <p:spPr>
          <a:xfrm>
            <a:off x="7827570" y="6123381"/>
            <a:ext cx="416341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목적 </a:t>
            </a:r>
            <a:r>
              <a:rPr lang="en-US" altLang="ko-KR" sz="900"/>
              <a:t>: </a:t>
            </a:r>
            <a:r>
              <a:rPr lang="ko-KR" altLang="en-US" sz="900"/>
              <a:t>모든 </a:t>
            </a:r>
            <a:r>
              <a:rPr lang="en-US" altLang="ko-KR" sz="900"/>
              <a:t>Training Data</a:t>
            </a:r>
            <a:r>
              <a:rPr lang="ko-KR" altLang="en-US" sz="900"/>
              <a:t>에 대한 확률분포 </a:t>
            </a:r>
            <a:r>
              <a:rPr lang="en-US" altLang="ko-KR" sz="900"/>
              <a:t>(marginal </a:t>
            </a:r>
            <a:r>
              <a:rPr lang="ko-KR" altLang="en-US" sz="900"/>
              <a:t>적분을 이용해서 계산</a:t>
            </a:r>
            <a:r>
              <a:rPr lang="en-US" altLang="ko-KR" sz="90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78EFE0-A74B-47C7-BE31-D074441CEFB4}"/>
              </a:ext>
            </a:extLst>
          </p:cNvPr>
          <p:cNvSpPr txBox="1"/>
          <p:nvPr/>
        </p:nvSpPr>
        <p:spPr>
          <a:xfrm>
            <a:off x="225602" y="4075926"/>
            <a:ext cx="2641424" cy="24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z</a:t>
            </a:r>
            <a:r>
              <a:rPr lang="ko-KR" altLang="en-US" sz="1000"/>
              <a:t>는 </a:t>
            </a:r>
            <a:r>
              <a:rPr lang="en-US" altLang="ko-KR" sz="1000"/>
              <a:t>prior distribution</a:t>
            </a:r>
            <a:r>
              <a:rPr lang="ko-KR" altLang="en-US" sz="1000"/>
              <a:t>에서 샘플링해서 얻음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3311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Generative Model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  <a:endParaRPr lang="ko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E190A-03FD-4500-AEFA-A6CFE090D560}"/>
              </a:ext>
            </a:extLst>
          </p:cNvPr>
          <p:cNvSpPr txBox="1"/>
          <p:nvPr/>
        </p:nvSpPr>
        <p:spPr>
          <a:xfrm>
            <a:off x="427139" y="1239716"/>
            <a:ext cx="1158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Prior Distribution p(z)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69AB4A-0C0F-4EAE-85FA-E6B4416D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628991"/>
            <a:ext cx="9942286" cy="4180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D0DD8-E111-49DC-AE04-BF05A34D5284}"/>
              </a:ext>
            </a:extLst>
          </p:cNvPr>
          <p:cNvSpPr txBox="1"/>
          <p:nvPr/>
        </p:nvSpPr>
        <p:spPr>
          <a:xfrm>
            <a:off x="2844977" y="1331777"/>
            <a:ext cx="598469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p(z)</a:t>
            </a:r>
            <a:r>
              <a:rPr lang="ko-KR" altLang="en-US" sz="1000"/>
              <a:t>를 </a:t>
            </a:r>
            <a:r>
              <a:rPr lang="en-US" altLang="ko-KR" sz="1000"/>
              <a:t>control </a:t>
            </a:r>
            <a:r>
              <a:rPr lang="ko-KR" altLang="en-US" sz="1000"/>
              <a:t>하기 위해서 </a:t>
            </a:r>
            <a:r>
              <a:rPr lang="en-US" altLang="ko-KR" sz="1000"/>
              <a:t>normal distribution </a:t>
            </a:r>
            <a:r>
              <a:rPr lang="ko-KR" altLang="en-US" sz="1000"/>
              <a:t>혹은 </a:t>
            </a:r>
            <a:r>
              <a:rPr lang="en-US" altLang="ko-KR" sz="1000"/>
              <a:t>uniform distribution</a:t>
            </a:r>
            <a:r>
              <a:rPr lang="ko-KR" altLang="en-US" sz="1000"/>
              <a:t>과 같은 쉬운 분포를 사용함</a:t>
            </a:r>
            <a:endParaRPr lang="en-US" altLang="ko-KR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8CB45-6F2B-436A-AEA0-886B2C4AB8E2}"/>
              </a:ext>
            </a:extLst>
          </p:cNvPr>
          <p:cNvSpPr txBox="1"/>
          <p:nvPr/>
        </p:nvSpPr>
        <p:spPr>
          <a:xfrm>
            <a:off x="6220895" y="4313102"/>
            <a:ext cx="414853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normal distribution</a:t>
            </a:r>
            <a:r>
              <a:rPr lang="ko-KR" altLang="en-US" sz="1000"/>
              <a:t>이 </a:t>
            </a:r>
            <a:r>
              <a:rPr lang="en-US" altLang="ko-KR" sz="1000"/>
              <a:t>z</a:t>
            </a:r>
            <a:r>
              <a:rPr lang="ko-KR" altLang="en-US" sz="1000"/>
              <a:t>를 한번만 꼬아줘도 복잡한 </a:t>
            </a:r>
            <a:r>
              <a:rPr lang="en-US" altLang="ko-KR" sz="1000"/>
              <a:t>space</a:t>
            </a:r>
            <a:r>
              <a:rPr lang="ko-KR" altLang="en-US" sz="1000"/>
              <a:t>를 익힌다</a:t>
            </a:r>
            <a:r>
              <a:rPr lang="en-US" altLang="ko-KR" sz="10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1775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Generative Model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  <a:endParaRPr lang="ko-KR" altLang="en-US" sz="10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BA82C3-3D38-4D9D-947A-3D61EE3F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1" y="1562615"/>
            <a:ext cx="10020299" cy="4771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38A776-5277-4E4E-BF24-4126DE599B25}"/>
              </a:ext>
            </a:extLst>
          </p:cNvPr>
          <p:cNvSpPr txBox="1"/>
          <p:nvPr/>
        </p:nvSpPr>
        <p:spPr>
          <a:xfrm>
            <a:off x="5231056" y="1885156"/>
            <a:ext cx="673234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왼쪽의 수식처럼 샘플링을 통해서 </a:t>
            </a:r>
            <a:r>
              <a:rPr lang="en-US" altLang="ko-KR" sz="900"/>
              <a:t>p(zi)</a:t>
            </a:r>
            <a:r>
              <a:rPr lang="ko-KR" altLang="en-US" sz="900"/>
              <a:t>와 </a:t>
            </a:r>
            <a:r>
              <a:rPr lang="en-US" altLang="ko-KR" sz="900"/>
              <a:t>p(x|g_</a:t>
            </a:r>
            <a:r>
              <a:rPr lang="el-GR" altLang="ko-KR" sz="900"/>
              <a:t>θ</a:t>
            </a:r>
            <a:r>
              <a:rPr lang="en-US" altLang="ko-KR" sz="900"/>
              <a:t>(zi))</a:t>
            </a:r>
            <a:r>
              <a:rPr lang="ko-KR" altLang="en-US" sz="900"/>
              <a:t>를 계산할 수 있으니 몬테카를로 방법을 이용해서 </a:t>
            </a:r>
            <a:r>
              <a:rPr lang="en-US" altLang="ko-KR" sz="900"/>
              <a:t>p(x)</a:t>
            </a:r>
            <a:r>
              <a:rPr lang="ko-KR" altLang="en-US" sz="900"/>
              <a:t>를 계산할 수 있음 </a:t>
            </a:r>
            <a:r>
              <a:rPr lang="en-US" altLang="ko-KR" sz="900"/>
              <a:t>!!!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E62BFE-2BEA-40F8-A4B0-70A7D8BE870F}"/>
              </a:ext>
            </a:extLst>
          </p:cNvPr>
          <p:cNvSpPr/>
          <p:nvPr/>
        </p:nvSpPr>
        <p:spPr>
          <a:xfrm>
            <a:off x="1647825" y="1885156"/>
            <a:ext cx="3162300" cy="715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87031AF-5AFC-4D7B-9985-ED77177F061B}"/>
              </a:ext>
            </a:extLst>
          </p:cNvPr>
          <p:cNvCxnSpPr/>
          <p:nvPr/>
        </p:nvCxnSpPr>
        <p:spPr>
          <a:xfrm rot="10800000" flipV="1">
            <a:off x="4810126" y="2000572"/>
            <a:ext cx="420931" cy="242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8199E2-B571-4259-9002-4B57B5449859}"/>
              </a:ext>
            </a:extLst>
          </p:cNvPr>
          <p:cNvSpPr txBox="1"/>
          <p:nvPr/>
        </p:nvSpPr>
        <p:spPr>
          <a:xfrm>
            <a:off x="427139" y="3313584"/>
            <a:ext cx="385911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/>
              <a:t>x </a:t>
            </a:r>
            <a:r>
              <a:rPr lang="ko-KR" altLang="en-US" sz="900"/>
              <a:t>는 </a:t>
            </a:r>
            <a:r>
              <a:rPr lang="en-US" altLang="ko-KR" sz="900"/>
              <a:t>Training DB</a:t>
            </a:r>
            <a:r>
              <a:rPr lang="ko-KR" altLang="en-US" sz="900"/>
              <a:t>의 샘플이고 우리는 </a:t>
            </a:r>
            <a:r>
              <a:rPr lang="en-US" altLang="ko-KR" sz="900"/>
              <a:t>p(x)</a:t>
            </a:r>
            <a:r>
              <a:rPr lang="ko-KR" altLang="en-US" sz="900"/>
              <a:t>의 </a:t>
            </a:r>
            <a:r>
              <a:rPr lang="en-US" altLang="ko-KR" sz="900"/>
              <a:t>likelihood </a:t>
            </a:r>
            <a:r>
              <a:rPr lang="ko-KR" altLang="en-US" sz="900"/>
              <a:t>값이 높기를 원함 </a:t>
            </a:r>
            <a:endParaRPr lang="en-US" altLang="ko-KR" sz="9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D37E9F-9629-4597-B00D-FDECCE692B58}"/>
              </a:ext>
            </a:extLst>
          </p:cNvPr>
          <p:cNvSpPr/>
          <p:nvPr/>
        </p:nvSpPr>
        <p:spPr>
          <a:xfrm>
            <a:off x="5684938" y="4973567"/>
            <a:ext cx="4663021" cy="1112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D154AC0-CCCC-48B1-AF90-BC1B5B1AD43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286250" y="3429000"/>
            <a:ext cx="1398688" cy="2101021"/>
          </a:xfrm>
          <a:prstGeom prst="bentConnector3">
            <a:avLst>
              <a:gd name="adj1" fmla="val 997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802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Generative Model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  <a:endParaRPr lang="ko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E190A-03FD-4500-AEFA-A6CFE090D560}"/>
              </a:ext>
            </a:extLst>
          </p:cNvPr>
          <p:cNvSpPr txBox="1"/>
          <p:nvPr/>
        </p:nvSpPr>
        <p:spPr>
          <a:xfrm>
            <a:off x="427139" y="1239716"/>
            <a:ext cx="11584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ELBO : Evidence Lower Bound (Variational Evidence </a:t>
            </a:r>
            <a:r>
              <a:rPr lang="ko-KR" altLang="en-US" sz="1100"/>
              <a:t>방법을 사용</a:t>
            </a:r>
            <a:r>
              <a:rPr lang="en-US" altLang="ko-KR" sz="1100"/>
              <a:t>)</a:t>
            </a:r>
            <a:endParaRPr lang="ko-KR" altLang="en-US" sz="11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1FA0DA-B869-44EA-A54A-D428800F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3" y="1517451"/>
            <a:ext cx="10176001" cy="485619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8850E-200E-4527-BDEC-77D136167A7C}"/>
              </a:ext>
            </a:extLst>
          </p:cNvPr>
          <p:cNvSpPr/>
          <p:nvPr/>
        </p:nvSpPr>
        <p:spPr>
          <a:xfrm>
            <a:off x="5686438" y="4152107"/>
            <a:ext cx="2266932" cy="381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B43786-6DAE-4F4F-BF0C-FAB8A4DF2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762" y="3179724"/>
            <a:ext cx="2357438" cy="4985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14F5B48-2DD6-453D-B1FD-86270E0C6B43}"/>
              </a:ext>
            </a:extLst>
          </p:cNvPr>
          <p:cNvCxnSpPr/>
          <p:nvPr/>
        </p:nvCxnSpPr>
        <p:spPr>
          <a:xfrm>
            <a:off x="6577012" y="3684907"/>
            <a:ext cx="0" cy="46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AB7EE6-9376-46C2-85DF-5E0939706C4D}"/>
              </a:ext>
            </a:extLst>
          </p:cNvPr>
          <p:cNvSpPr txBox="1"/>
          <p:nvPr/>
        </p:nvSpPr>
        <p:spPr>
          <a:xfrm>
            <a:off x="5457825" y="5570161"/>
            <a:ext cx="655346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단</a:t>
            </a:r>
            <a:r>
              <a:rPr lang="en-US" altLang="ko-KR" sz="900"/>
              <a:t>, </a:t>
            </a:r>
            <a:r>
              <a:rPr lang="ko-KR" altLang="en-US" sz="900"/>
              <a:t>우리가 </a:t>
            </a:r>
            <a:r>
              <a:rPr lang="en-US" altLang="ko-KR" sz="900"/>
              <a:t>p(z|x)</a:t>
            </a:r>
            <a:r>
              <a:rPr lang="ko-KR" altLang="en-US" sz="900"/>
              <a:t>를 모르니 이와 가장 가까운 </a:t>
            </a:r>
            <a:r>
              <a:rPr lang="en-US" altLang="ko-KR" sz="900"/>
              <a:t>variational Inference</a:t>
            </a:r>
            <a:r>
              <a:rPr lang="ko-KR" altLang="en-US" sz="900"/>
              <a:t>인 </a:t>
            </a:r>
            <a:r>
              <a:rPr lang="en-US" altLang="ko-KR" sz="900"/>
              <a:t>q (Generator</a:t>
            </a:r>
            <a:r>
              <a:rPr lang="ko-KR" altLang="en-US" sz="900"/>
              <a:t>을 잘하는 가장 이상적인 함수</a:t>
            </a:r>
            <a:r>
              <a:rPr lang="en-US" altLang="ko-KR" sz="900"/>
              <a:t>)</a:t>
            </a:r>
            <a:r>
              <a:rPr lang="ko-KR" altLang="en-US" sz="900"/>
              <a:t>를 찾는 것임 </a:t>
            </a:r>
            <a:endParaRPr lang="en-US" altLang="ko-KR" sz="90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AA9C57-D495-463D-89EB-CA363200D93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19904" y="4533900"/>
            <a:ext cx="0" cy="1036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15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Variational Inference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6367B6-75AE-431D-A5FF-3AA7254B3A1A}"/>
              </a:ext>
            </a:extLst>
          </p:cNvPr>
          <p:cNvSpPr txBox="1"/>
          <p:nvPr/>
        </p:nvSpPr>
        <p:spPr>
          <a:xfrm>
            <a:off x="427139" y="1562758"/>
            <a:ext cx="882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시도</a:t>
            </a:r>
            <a:r>
              <a:rPr lang="en-US" altLang="ko-KR"/>
              <a:t>2. Variational Inference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35501-8212-422C-B0EE-810A11740E05}"/>
              </a:ext>
            </a:extLst>
          </p:cNvPr>
          <p:cNvSpPr txBox="1"/>
          <p:nvPr/>
        </p:nvSpPr>
        <p:spPr>
          <a:xfrm>
            <a:off x="427138" y="1193953"/>
            <a:ext cx="882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목표 </a:t>
            </a:r>
            <a:r>
              <a:rPr lang="en-US" altLang="ko-KR"/>
              <a:t>: </a:t>
            </a:r>
            <a:r>
              <a:rPr lang="ko-KR" altLang="en-US"/>
              <a:t>각 점들을 아우르는 확률분포를 찾아내는 것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6CA102-667F-498B-9379-FEC03EA5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8" y="2000572"/>
            <a:ext cx="10125075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E78AF-3735-4461-8E7C-EE514B97712E}"/>
              </a:ext>
            </a:extLst>
          </p:cNvPr>
          <p:cNvSpPr txBox="1"/>
          <p:nvPr/>
        </p:nvSpPr>
        <p:spPr>
          <a:xfrm>
            <a:off x="662730" y="4328719"/>
            <a:ext cx="1058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복작한 확률분포</a:t>
            </a:r>
            <a:r>
              <a:rPr lang="en-US" altLang="ko-KR"/>
              <a:t>(p)</a:t>
            </a:r>
            <a:r>
              <a:rPr lang="ko-KR" altLang="en-US"/>
              <a:t>를 추정하는 대신에 단순한 </a:t>
            </a:r>
            <a:r>
              <a:rPr lang="en-US" altLang="ko-KR"/>
              <a:t>q</a:t>
            </a:r>
            <a:r>
              <a:rPr lang="ko-KR" altLang="en-US"/>
              <a:t>로 근사하는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749678-D748-4221-8B6D-8B6187507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446" y="3791271"/>
            <a:ext cx="3489259" cy="678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929036-0C72-4782-9D42-A792648A0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56" y="3238026"/>
            <a:ext cx="5662569" cy="297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9200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Variational Inference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en-US" altLang="ko-KR" sz="1000">
                <a:hlinkClick r:id="rId2"/>
              </a:rPr>
              <a:t>https://datascienceschool.net/view-notebook/ae35a40deb884cf88e85135b4b5a1130/</a:t>
            </a:r>
            <a:endParaRPr lang="en-US" altLang="ko-KR" sz="10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929036-0C72-4782-9D42-A792648A0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39" y="1174335"/>
            <a:ext cx="9102755" cy="4787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5447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Variational Inference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AD8F6E-5C2C-4DB3-BEDD-FCDC76A7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40991"/>
            <a:ext cx="10936186" cy="52751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8C422C-38F5-4991-BF94-FAF7274EB3E0}"/>
              </a:ext>
            </a:extLst>
          </p:cNvPr>
          <p:cNvSpPr/>
          <p:nvPr/>
        </p:nvSpPr>
        <p:spPr>
          <a:xfrm>
            <a:off x="771525" y="1790700"/>
            <a:ext cx="3714750" cy="1038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3C41D-0BFD-4034-BC35-FAF74D9FADE8}"/>
              </a:ext>
            </a:extLst>
          </p:cNvPr>
          <p:cNvSpPr txBox="1"/>
          <p:nvPr/>
        </p:nvSpPr>
        <p:spPr>
          <a:xfrm>
            <a:off x="427138" y="1482323"/>
            <a:ext cx="566886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왜 성립하는 것</a:t>
            </a:r>
            <a:r>
              <a:rPr lang="en-US" altLang="ko-KR" sz="900"/>
              <a:t>?, p(x, z)</a:t>
            </a:r>
            <a:r>
              <a:rPr lang="ko-KR" altLang="en-US" sz="900"/>
              <a:t>에서 모든 </a:t>
            </a:r>
            <a:r>
              <a:rPr lang="en-US" altLang="ko-KR" sz="900"/>
              <a:t>z</a:t>
            </a:r>
            <a:r>
              <a:rPr lang="ko-KR" altLang="en-US" sz="900"/>
              <a:t>에 대해서 </a:t>
            </a:r>
            <a:r>
              <a:rPr lang="en-US" altLang="ko-KR" sz="900"/>
              <a:t>x</a:t>
            </a:r>
            <a:r>
              <a:rPr lang="ko-KR" altLang="en-US" sz="900"/>
              <a:t>가 가질 수 있는 모든 값을 더하니 확률의 성질에 따라서 </a:t>
            </a:r>
            <a:r>
              <a:rPr lang="en-US" altLang="ko-KR" sz="900"/>
              <a:t>1?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C6A6DC7-25EA-4E8B-BA1F-8E09908ECBE3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2600325" y="1597739"/>
            <a:ext cx="3495674" cy="192961"/>
          </a:xfrm>
          <a:prstGeom prst="bentConnector3">
            <a:avLst>
              <a:gd name="adj1" fmla="val -6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8C4355-C854-4FCB-BDA4-DE38D68470B0}"/>
              </a:ext>
            </a:extLst>
          </p:cNvPr>
          <p:cNvSpPr/>
          <p:nvPr/>
        </p:nvSpPr>
        <p:spPr>
          <a:xfrm>
            <a:off x="3590925" y="3400425"/>
            <a:ext cx="828675" cy="295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19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Variational Inference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E34B89-DCB0-47D7-9ABD-8FBD3F62C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60961"/>
            <a:ext cx="10515600" cy="52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04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Variational Inference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68577D-B310-413F-BF87-2DF2C9B6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31497"/>
            <a:ext cx="10802836" cy="522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02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8AF12D-8D32-4D65-B76A-1D4DD2AB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59271"/>
            <a:ext cx="8922305" cy="5097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CD7801-7F12-4F18-AE51-67CCB1063F8E}"/>
              </a:ext>
            </a:extLst>
          </p:cNvPr>
          <p:cNvSpPr txBox="1"/>
          <p:nvPr/>
        </p:nvSpPr>
        <p:spPr>
          <a:xfrm>
            <a:off x="4989613" y="3663808"/>
            <a:ext cx="285898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이상적인 샘플링 함수를 찾는 것 </a:t>
            </a:r>
            <a:r>
              <a:rPr lang="en-US" altLang="ko-KR" sz="900"/>
              <a:t>: ELBO</a:t>
            </a:r>
            <a:r>
              <a:rPr lang="ko-KR" altLang="en-US" sz="900"/>
              <a:t>를 </a:t>
            </a:r>
            <a:r>
              <a:rPr lang="en-US" altLang="ko-KR" sz="900"/>
              <a:t>Maximize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9699B-6F56-4C36-8D3D-1321D8F7F254}"/>
              </a:ext>
            </a:extLst>
          </p:cNvPr>
          <p:cNvSpPr txBox="1"/>
          <p:nvPr/>
        </p:nvSpPr>
        <p:spPr>
          <a:xfrm>
            <a:off x="4888291" y="4502008"/>
            <a:ext cx="195065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수식으로는 </a:t>
            </a:r>
            <a:r>
              <a:rPr lang="en-US" altLang="ko-KR" sz="900"/>
              <a:t>ELBO</a:t>
            </a:r>
            <a:r>
              <a:rPr lang="ko-KR" altLang="en-US" sz="900"/>
              <a:t>안에 들어가 있음</a:t>
            </a:r>
            <a:endParaRPr lang="en-US" altLang="ko-KR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BE09C-3209-4685-9A5E-7FCC0130CEB3}"/>
              </a:ext>
            </a:extLst>
          </p:cNvPr>
          <p:cNvSpPr txBox="1"/>
          <p:nvPr/>
        </p:nvSpPr>
        <p:spPr>
          <a:xfrm>
            <a:off x="697292" y="6259318"/>
            <a:ext cx="50462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파이에 대해 </a:t>
            </a:r>
            <a:r>
              <a:rPr lang="en-US" altLang="ko-KR" sz="900"/>
              <a:t>ELBO</a:t>
            </a:r>
            <a:r>
              <a:rPr lang="ko-KR" altLang="en-US" sz="900"/>
              <a:t>를 </a:t>
            </a:r>
            <a:r>
              <a:rPr lang="en-US" altLang="ko-KR" sz="900"/>
              <a:t>Maximize</a:t>
            </a:r>
            <a:r>
              <a:rPr lang="ko-KR" altLang="en-US" sz="900"/>
              <a:t>하면 </a:t>
            </a:r>
            <a:r>
              <a:rPr lang="en-US" altLang="ko-KR" sz="900"/>
              <a:t>Variational Inference</a:t>
            </a:r>
            <a:r>
              <a:rPr lang="ko-KR" altLang="en-US" sz="900"/>
              <a:t>가 되고</a:t>
            </a:r>
            <a:r>
              <a:rPr lang="en-US" altLang="ko-KR" sz="900"/>
              <a:t>, </a:t>
            </a:r>
            <a:r>
              <a:rPr lang="ko-KR" altLang="en-US" sz="900"/>
              <a:t>세타에 대해 </a:t>
            </a:r>
            <a:r>
              <a:rPr lang="en-US" altLang="ko-KR" sz="900"/>
              <a:t>Maximize</a:t>
            </a:r>
            <a:r>
              <a:rPr lang="ko-KR" altLang="en-US" sz="900"/>
              <a:t>하면 </a:t>
            </a:r>
            <a:r>
              <a:rPr lang="en-US" altLang="ko-KR" sz="900"/>
              <a:t>Maximum likelihood</a:t>
            </a:r>
            <a:r>
              <a:rPr lang="ko-KR" altLang="en-US" sz="900"/>
              <a:t>가 됨 </a:t>
            </a:r>
            <a:r>
              <a:rPr lang="en-US" altLang="ko-KR" sz="9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697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984889-691A-46E3-8EF4-851F296B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51228"/>
            <a:ext cx="11403774" cy="55484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831FDF2-36A7-455F-AFCF-FCCF8347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129" y="3555017"/>
            <a:ext cx="5521950" cy="305033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Autoencoders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885823" y="657659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</a:t>
            </a:r>
            <a:r>
              <a:rPr lang="en-US" altLang="ko-KR" sz="1000"/>
              <a:t> : </a:t>
            </a:r>
            <a:r>
              <a:rPr lang="en-US" altLang="ko-KR" sz="1000">
                <a:hlinkClick r:id="rId4"/>
              </a:rPr>
              <a:t>https://en.wikipedia.org/wiki/Autoencoder</a:t>
            </a:r>
            <a:endParaRPr lang="ko-KR" altLang="en-US" sz="10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090A3D-0C33-4403-BFED-4B3BBB9FECCB}"/>
              </a:ext>
            </a:extLst>
          </p:cNvPr>
          <p:cNvSpPr/>
          <p:nvPr/>
        </p:nvSpPr>
        <p:spPr>
          <a:xfrm>
            <a:off x="2277374" y="1159855"/>
            <a:ext cx="1431984" cy="203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269FAA-BD59-4CE3-9D9E-D0B6DB1EF8D0}"/>
              </a:ext>
            </a:extLst>
          </p:cNvPr>
          <p:cNvSpPr/>
          <p:nvPr/>
        </p:nvSpPr>
        <p:spPr>
          <a:xfrm>
            <a:off x="4577751" y="1177882"/>
            <a:ext cx="1431984" cy="1850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181F62-7839-4C29-8971-136CC011478B}"/>
              </a:ext>
            </a:extLst>
          </p:cNvPr>
          <p:cNvSpPr/>
          <p:nvPr/>
        </p:nvSpPr>
        <p:spPr>
          <a:xfrm>
            <a:off x="9658709" y="1176244"/>
            <a:ext cx="1616015" cy="1850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E38B0AB-6660-45F3-88DC-B0B11A94C708}"/>
              </a:ext>
            </a:extLst>
          </p:cNvPr>
          <p:cNvCxnSpPr>
            <a:stCxn id="11" idx="0"/>
            <a:endCxn id="12" idx="0"/>
          </p:cNvCxnSpPr>
          <p:nvPr/>
        </p:nvCxnSpPr>
        <p:spPr>
          <a:xfrm rot="5400000" flipH="1" flipV="1">
            <a:off x="7879411" y="-1409424"/>
            <a:ext cx="1638" cy="5172974"/>
          </a:xfrm>
          <a:prstGeom prst="bentConnector3">
            <a:avLst>
              <a:gd name="adj1" fmla="val 140560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DFF211-D88E-4BC0-AACA-5AAEA8DD64E1}"/>
              </a:ext>
            </a:extLst>
          </p:cNvPr>
          <p:cNvSpPr/>
          <p:nvPr/>
        </p:nvSpPr>
        <p:spPr>
          <a:xfrm>
            <a:off x="2967487" y="1386818"/>
            <a:ext cx="1601637" cy="203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0C8A57-24F5-4C3C-A234-87A659E72446}"/>
              </a:ext>
            </a:extLst>
          </p:cNvPr>
          <p:cNvSpPr/>
          <p:nvPr/>
        </p:nvSpPr>
        <p:spPr>
          <a:xfrm>
            <a:off x="9296401" y="1993745"/>
            <a:ext cx="1305464" cy="24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08F9B-EA4F-461B-B8A9-931B3A0A7C13}"/>
              </a:ext>
            </a:extLst>
          </p:cNvPr>
          <p:cNvSpPr txBox="1"/>
          <p:nvPr/>
        </p:nvSpPr>
        <p:spPr>
          <a:xfrm>
            <a:off x="3968151" y="2579298"/>
            <a:ext cx="428661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1. Unsupervised Learning</a:t>
            </a:r>
          </a:p>
          <a:p>
            <a:r>
              <a:rPr lang="en-US" altLang="ko-KR"/>
              <a:t>2. Nonlinear Dimensionality Reduction</a:t>
            </a:r>
          </a:p>
          <a:p>
            <a:r>
              <a:rPr lang="en-US" altLang="ko-KR"/>
              <a:t>= Representation learning </a:t>
            </a:r>
          </a:p>
          <a:p>
            <a:r>
              <a:rPr lang="en-US" altLang="ko-KR"/>
              <a:t>= Efficient coding learning</a:t>
            </a:r>
          </a:p>
          <a:p>
            <a:r>
              <a:rPr lang="en-US" altLang="ko-KR"/>
              <a:t>= Manifold learning</a:t>
            </a:r>
          </a:p>
          <a:p>
            <a:r>
              <a:rPr lang="en-US" altLang="ko-KR"/>
              <a:t>= Feature extraction</a:t>
            </a:r>
          </a:p>
          <a:p>
            <a:r>
              <a:rPr lang="en-US" altLang="ko-KR"/>
              <a:t>3. Generative model Learning</a:t>
            </a:r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91F6CCC-BA5E-47C4-8FBF-562762BDBB4C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2865715" y="2492524"/>
            <a:ext cx="2005027" cy="1998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940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98FC0-67EB-4123-994A-7981C598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73018"/>
            <a:ext cx="9288361" cy="5178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D04B7-3909-4616-9554-0150D346B74C}"/>
              </a:ext>
            </a:extLst>
          </p:cNvPr>
          <p:cNvSpPr txBox="1"/>
          <p:nvPr/>
        </p:nvSpPr>
        <p:spPr>
          <a:xfrm>
            <a:off x="8545892" y="1358524"/>
            <a:ext cx="341750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b="1"/>
              <a:t>정리 </a:t>
            </a:r>
            <a:endParaRPr lang="en-US" altLang="ko-KR" sz="900" b="1"/>
          </a:p>
          <a:p>
            <a:endParaRPr lang="en-US" altLang="ko-KR" sz="900" b="1"/>
          </a:p>
          <a:p>
            <a:pPr marL="228600" indent="-228600">
              <a:buAutoNum type="arabicPeriod"/>
            </a:pPr>
            <a:r>
              <a:rPr lang="en-US" altLang="ko-KR" sz="900"/>
              <a:t>Generator</a:t>
            </a:r>
            <a:r>
              <a:rPr lang="ko-KR" altLang="en-US" sz="900"/>
              <a:t>를 학습을 하고 싶음 </a:t>
            </a:r>
            <a:endParaRPr lang="en-US" altLang="ko-KR" sz="900"/>
          </a:p>
          <a:p>
            <a:pPr marL="228600" indent="-228600">
              <a:buAutoNum type="arabicPeriod"/>
            </a:pPr>
            <a:r>
              <a:rPr lang="en-US" altLang="ko-KR" sz="900"/>
              <a:t>prior</a:t>
            </a:r>
            <a:r>
              <a:rPr lang="ko-KR" altLang="en-US" sz="900"/>
              <a:t>에서 샘플링할 경우 잘 안됨 </a:t>
            </a:r>
            <a:endParaRPr lang="en-US" altLang="ko-KR" sz="900"/>
          </a:p>
          <a:p>
            <a:pPr marL="228600" indent="-228600">
              <a:buAutoNum type="arabicPeriod"/>
            </a:pPr>
            <a:r>
              <a:rPr lang="ko-KR" altLang="en-US" sz="900"/>
              <a:t>그래서 이상적인 함수에서 샘플링을 하고 싶음 </a:t>
            </a:r>
            <a:endParaRPr lang="en-US" altLang="ko-KR" sz="900"/>
          </a:p>
          <a:p>
            <a:pPr marL="228600" indent="-228600">
              <a:buAutoNum type="arabicPeriod"/>
            </a:pPr>
            <a:r>
              <a:rPr lang="ko-KR" altLang="en-US" sz="900"/>
              <a:t>하지만</a:t>
            </a:r>
            <a:r>
              <a:rPr lang="en-US" altLang="ko-KR" sz="900"/>
              <a:t>, x</a:t>
            </a:r>
            <a:r>
              <a:rPr lang="ko-KR" altLang="en-US" sz="900"/>
              <a:t>라는 </a:t>
            </a:r>
            <a:r>
              <a:rPr lang="en-US" altLang="ko-KR" sz="900"/>
              <a:t>evidence</a:t>
            </a:r>
            <a:r>
              <a:rPr lang="ko-KR" altLang="en-US" sz="900"/>
              <a:t>가 주어졌을 때</a:t>
            </a:r>
            <a:r>
              <a:rPr lang="en-US" altLang="ko-KR" sz="900"/>
              <a:t> z</a:t>
            </a:r>
            <a:r>
              <a:rPr lang="ko-KR" altLang="en-US" sz="900"/>
              <a:t>를 찾아내는 이상적인 함수를 찾고 싶지만 모름 </a:t>
            </a:r>
            <a:endParaRPr lang="en-US" altLang="ko-KR" sz="900"/>
          </a:p>
          <a:p>
            <a:pPr marL="228600" indent="-228600">
              <a:buAutoNum type="arabicPeriod"/>
            </a:pPr>
            <a:r>
              <a:rPr lang="ko-KR" altLang="en-US" sz="900"/>
              <a:t>그래서 이상적인 함수의 </a:t>
            </a:r>
            <a:r>
              <a:rPr lang="en-US" altLang="ko-KR" sz="900"/>
              <a:t>approximation function</a:t>
            </a:r>
            <a:r>
              <a:rPr lang="ko-KR" altLang="en-US" sz="900"/>
              <a:t>인 </a:t>
            </a:r>
            <a:r>
              <a:rPr lang="en-US" altLang="ko-KR" sz="900"/>
              <a:t>q_</a:t>
            </a:r>
            <a:r>
              <a:rPr lang="ko-KR" altLang="en-US" sz="900"/>
              <a:t>파이를 도입 </a:t>
            </a:r>
            <a:endParaRPr lang="en-US" altLang="ko-KR" sz="900"/>
          </a:p>
          <a:p>
            <a:pPr marL="228600" indent="-228600">
              <a:buAutoNum type="arabicPeriod"/>
            </a:pPr>
            <a:r>
              <a:rPr lang="en-US" altLang="ko-KR" sz="900"/>
              <a:t>q_</a:t>
            </a:r>
            <a:r>
              <a:rPr lang="ko-KR" altLang="en-US" sz="900"/>
              <a:t>파이를 찾는다는 것은 </a:t>
            </a:r>
            <a:r>
              <a:rPr lang="en-US" altLang="ko-KR" sz="900"/>
              <a:t>ELBO</a:t>
            </a:r>
            <a:r>
              <a:rPr lang="ko-KR" altLang="en-US" sz="900"/>
              <a:t>을 파이에 대해 </a:t>
            </a:r>
            <a:r>
              <a:rPr lang="en-US" altLang="ko-KR" sz="900"/>
              <a:t>Maximize</a:t>
            </a:r>
            <a:r>
              <a:rPr lang="ko-KR" altLang="en-US" sz="900"/>
              <a:t>하는 것 </a:t>
            </a:r>
            <a:endParaRPr lang="en-US" altLang="ko-KR" sz="900"/>
          </a:p>
          <a:p>
            <a:pPr marL="228600" indent="-228600">
              <a:buAutoNum type="arabicPeriod"/>
            </a:pPr>
            <a:r>
              <a:rPr lang="ko-KR" altLang="en-US" sz="900"/>
              <a:t>샘플링해서 </a:t>
            </a:r>
            <a:r>
              <a:rPr lang="en-US" altLang="ko-KR" sz="900"/>
              <a:t>x</a:t>
            </a:r>
            <a:r>
              <a:rPr lang="ko-KR" altLang="en-US" sz="900"/>
              <a:t>가 나올 확률을 </a:t>
            </a:r>
            <a:r>
              <a:rPr lang="en-US" altLang="ko-KR" sz="900"/>
              <a:t>Maximize</a:t>
            </a:r>
            <a:r>
              <a:rPr lang="ko-KR" altLang="en-US" sz="900"/>
              <a:t>하는 것이 </a:t>
            </a:r>
            <a:r>
              <a:rPr lang="en-US" altLang="ko-KR" sz="900"/>
              <a:t>ELBO</a:t>
            </a:r>
            <a:r>
              <a:rPr lang="ko-KR" altLang="en-US" sz="900"/>
              <a:t>텀의 앞부분이므로 세타에 대해 </a:t>
            </a:r>
            <a:r>
              <a:rPr lang="en-US" altLang="ko-KR" sz="900"/>
              <a:t>Maximize</a:t>
            </a:r>
            <a:r>
              <a:rPr lang="ko-KR" altLang="en-US" sz="900"/>
              <a:t>하는 </a:t>
            </a:r>
            <a:r>
              <a:rPr lang="en-US" altLang="ko-KR" sz="900"/>
              <a:t>Maximum likelihood Estimation</a:t>
            </a:r>
            <a:r>
              <a:rPr lang="ko-KR" altLang="en-US" sz="900"/>
              <a:t>이 된다</a:t>
            </a:r>
            <a:r>
              <a:rPr lang="en-US" altLang="ko-KR" sz="90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112CF-FEEF-4E5D-B928-E85D221CF950}"/>
              </a:ext>
            </a:extLst>
          </p:cNvPr>
          <p:cNvSpPr txBox="1"/>
          <p:nvPr/>
        </p:nvSpPr>
        <p:spPr>
          <a:xfrm>
            <a:off x="8545892" y="3514242"/>
            <a:ext cx="3417508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/>
              <a:t>ELBO </a:t>
            </a:r>
            <a:r>
              <a:rPr lang="ko-KR" altLang="en-US" sz="900"/>
              <a:t>를 </a:t>
            </a:r>
            <a:endParaRPr lang="en-US" altLang="ko-KR" sz="900"/>
          </a:p>
          <a:p>
            <a:pPr marL="228600" indent="-228600">
              <a:buAutoNum type="arabicPeriod"/>
            </a:pPr>
            <a:r>
              <a:rPr lang="ko-KR" altLang="en-US" sz="900"/>
              <a:t>파이에 대해 </a:t>
            </a:r>
            <a:r>
              <a:rPr lang="en-US" altLang="ko-KR" sz="900"/>
              <a:t>Maximize</a:t>
            </a:r>
            <a:r>
              <a:rPr lang="ko-KR" altLang="en-US" sz="900"/>
              <a:t>하면 이상적인 샘플링함수 </a:t>
            </a:r>
            <a:r>
              <a:rPr lang="en-US" altLang="ko-KR" sz="900"/>
              <a:t>q_</a:t>
            </a:r>
            <a:r>
              <a:rPr lang="ko-KR" altLang="en-US" sz="900"/>
              <a:t>파이</a:t>
            </a:r>
            <a:r>
              <a:rPr lang="en-US" altLang="ko-KR" sz="900"/>
              <a:t>(z|x)</a:t>
            </a:r>
            <a:r>
              <a:rPr lang="ko-KR" altLang="en-US" sz="900"/>
              <a:t>를 찾는 것</a:t>
            </a:r>
            <a:endParaRPr lang="en-US" altLang="ko-KR" sz="900"/>
          </a:p>
          <a:p>
            <a:pPr marL="228600" indent="-228600">
              <a:buAutoNum type="arabicPeriod"/>
            </a:pPr>
            <a:r>
              <a:rPr lang="ko-KR" altLang="en-US" sz="900"/>
              <a:t>세타에 대해 </a:t>
            </a:r>
            <a:r>
              <a:rPr lang="en-US" altLang="ko-KR" sz="900"/>
              <a:t>Maximize</a:t>
            </a:r>
            <a:r>
              <a:rPr lang="ko-KR" altLang="en-US" sz="900"/>
              <a:t>하면 </a:t>
            </a:r>
            <a:r>
              <a:rPr lang="en-US" altLang="ko-KR" sz="900"/>
              <a:t>Maximum likelihood </a:t>
            </a:r>
            <a:r>
              <a:rPr lang="ko-KR" altLang="en-US" sz="900"/>
              <a:t>관점에서 </a:t>
            </a:r>
            <a:r>
              <a:rPr lang="en-US" altLang="ko-KR" sz="900"/>
              <a:t>Generation Network</a:t>
            </a:r>
            <a:r>
              <a:rPr lang="ko-KR" altLang="en-US" sz="900"/>
              <a:t>를 찾는 것임</a:t>
            </a:r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556844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8AC04A-DABE-4BDD-B4F9-F11418B4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61899"/>
            <a:ext cx="11174311" cy="51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53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2FC62B-CCF3-433E-86AE-17526C1B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09" y="1151916"/>
            <a:ext cx="11298556" cy="5215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B4E6B2-3ED9-4D5F-93C3-1E10157C3377}"/>
              </a:ext>
            </a:extLst>
          </p:cNvPr>
          <p:cNvSpPr txBox="1"/>
          <p:nvPr/>
        </p:nvSpPr>
        <p:spPr>
          <a:xfrm>
            <a:off x="3983416" y="4133367"/>
            <a:ext cx="66274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/>
              <a:t>Variance</a:t>
            </a:r>
            <a:r>
              <a:rPr lang="ko-KR" altLang="en-US" sz="900"/>
              <a:t> </a:t>
            </a:r>
            <a:r>
              <a:rPr lang="en-US" altLang="ko-KR" sz="900"/>
              <a:t>Inference</a:t>
            </a:r>
            <a:r>
              <a:rPr lang="ko-KR" altLang="en-US" sz="900"/>
              <a:t>에서 우리가 할 것은 쉬운 함수 </a:t>
            </a:r>
            <a:r>
              <a:rPr lang="en-US" altLang="ko-KR" sz="900"/>
              <a:t>(gaussian distribution)</a:t>
            </a:r>
            <a:r>
              <a:rPr lang="ko-KR" altLang="en-US" sz="900"/>
              <a:t>으로 바꾼 후 파라미터 평균</a:t>
            </a:r>
            <a:r>
              <a:rPr lang="en-US" altLang="ko-KR" sz="900"/>
              <a:t>, </a:t>
            </a:r>
            <a:r>
              <a:rPr lang="ko-KR" altLang="en-US" sz="900"/>
              <a:t>편차를 찾아야 하는 것</a:t>
            </a:r>
            <a:endParaRPr lang="en-US" altLang="ko-KR" sz="900"/>
          </a:p>
          <a:p>
            <a:r>
              <a:rPr lang="en-US" altLang="ko-KR" sz="900"/>
              <a:t>-&gt; </a:t>
            </a:r>
            <a:r>
              <a:rPr lang="ko-KR" altLang="en-US" sz="900"/>
              <a:t>이상적인 샘플링 함수를 찾는 것</a:t>
            </a:r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340747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9A783A-06FE-4AEF-AB92-F681011C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78321"/>
            <a:ext cx="10974286" cy="52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9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B19256-3FEA-45B8-928B-22E182B5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07640"/>
            <a:ext cx="10752239" cy="51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78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6DB16C-B038-4115-87F7-90F5AE625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143292"/>
            <a:ext cx="10648950" cy="51290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FDDF19D-2334-42CE-BBA7-459B54CB230D}"/>
              </a:ext>
            </a:extLst>
          </p:cNvPr>
          <p:cNvSpPr/>
          <p:nvPr/>
        </p:nvSpPr>
        <p:spPr>
          <a:xfrm>
            <a:off x="3200400" y="4352925"/>
            <a:ext cx="5305425" cy="1038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28CD0-1307-4C6B-AD72-BCDBA8C1B613}"/>
              </a:ext>
            </a:extLst>
          </p:cNvPr>
          <p:cNvSpPr txBox="1"/>
          <p:nvPr/>
        </p:nvSpPr>
        <p:spPr>
          <a:xfrm>
            <a:off x="8706833" y="4352924"/>
            <a:ext cx="1456342" cy="238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이미 알려진 방법을 이용</a:t>
            </a:r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537942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F8C1D3-D35F-48F6-BC26-429E5266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1" y="1226509"/>
            <a:ext cx="11024184" cy="51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00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1CEE53-7B04-4943-8CC4-90F502BF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1" y="1187895"/>
            <a:ext cx="11118744" cy="542536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</p:spTree>
    <p:extLst>
      <p:ext uri="{BB962C8B-B14F-4D97-AF65-F5344CB8AC3E}">
        <p14:creationId xmlns:p14="http://schemas.microsoft.com/office/powerpoint/2010/main" val="1060220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A02032-FA17-4C04-BB8F-F3AA483D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8" y="1236596"/>
            <a:ext cx="10944487" cy="538971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704EB-F436-4B44-BC86-B4902AC3DA3E}"/>
              </a:ext>
            </a:extLst>
          </p:cNvPr>
          <p:cNvSpPr txBox="1"/>
          <p:nvPr/>
        </p:nvSpPr>
        <p:spPr>
          <a:xfrm>
            <a:off x="3404914" y="685816"/>
            <a:ext cx="241486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Gaussian Encoder + Bernoulli Decoder</a:t>
            </a:r>
            <a:endParaRPr lang="en-US" altLang="ko-KR" sz="300"/>
          </a:p>
        </p:txBody>
      </p:sp>
    </p:spTree>
    <p:extLst>
      <p:ext uri="{BB962C8B-B14F-4D97-AF65-F5344CB8AC3E}">
        <p14:creationId xmlns:p14="http://schemas.microsoft.com/office/powerpoint/2010/main" val="2773847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313F4C-8DC8-4FFB-B385-EE93FFA68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1107737"/>
            <a:ext cx="11431486" cy="564406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704EB-F436-4B44-BC86-B4902AC3DA3E}"/>
              </a:ext>
            </a:extLst>
          </p:cNvPr>
          <p:cNvSpPr txBox="1"/>
          <p:nvPr/>
        </p:nvSpPr>
        <p:spPr>
          <a:xfrm>
            <a:off x="3404914" y="685816"/>
            <a:ext cx="254758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Gaussian Encoder + Gaussian Decoder</a:t>
            </a:r>
            <a:endParaRPr lang="en-US" altLang="ko-KR" sz="300"/>
          </a:p>
        </p:txBody>
      </p:sp>
    </p:spTree>
    <p:extLst>
      <p:ext uri="{BB962C8B-B14F-4D97-AF65-F5344CB8AC3E}">
        <p14:creationId xmlns:p14="http://schemas.microsoft.com/office/powerpoint/2010/main" val="56724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Autoencoders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en-US" altLang="ko-KR" sz="1000">
                <a:hlinkClick r:id="rId2"/>
              </a:rPr>
              <a:t>https://arxiv.org/pdf/1701.00160.pdf</a:t>
            </a:r>
            <a:r>
              <a:rPr lang="en-US" altLang="ko-KR" sz="1000"/>
              <a:t>, </a:t>
            </a:r>
            <a:r>
              <a:rPr lang="en-US" altLang="ko-KR" sz="1000">
                <a:hlinkClick r:id="rId3"/>
              </a:rPr>
              <a:t>https://darkpgmr.tistory.com/147</a:t>
            </a:r>
            <a:r>
              <a:rPr lang="en-US" altLang="ko-KR" sz="1000"/>
              <a:t>, </a:t>
            </a:r>
          </a:p>
          <a:p>
            <a:r>
              <a:rPr lang="en-US" altLang="ko-KR" sz="1000">
                <a:hlinkClick r:id="rId4"/>
              </a:rPr>
              <a:t>https://www.kdnuggets.com/2019/10/overview-density-estimation.html</a:t>
            </a:r>
            <a:endParaRPr lang="ko-KR" altLang="en-US" sz="1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3770C3-C9D1-403E-9DAA-A43704499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2537"/>
            <a:ext cx="6297511" cy="386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48FCE1-F920-4042-8D57-9DEBE15A0418}"/>
              </a:ext>
            </a:extLst>
          </p:cNvPr>
          <p:cNvSpPr txBox="1"/>
          <p:nvPr/>
        </p:nvSpPr>
        <p:spPr>
          <a:xfrm>
            <a:off x="6094252" y="2274838"/>
            <a:ext cx="6015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Explicit Density Estimation: </a:t>
            </a:r>
            <a:r>
              <a:rPr lang="en-US" altLang="ko-KR" sz="1600"/>
              <a:t>Estimates the true pdf or cdf over the sample space.</a:t>
            </a:r>
          </a:p>
          <a:p>
            <a:r>
              <a:rPr lang="en-US" altLang="ko-KR" sz="1600"/>
              <a:t>- VAE</a:t>
            </a:r>
            <a:r>
              <a:rPr lang="ko-KR" altLang="en-US" sz="1600"/>
              <a:t>같은 경우는 목적이 모델을 통해서 데이터의 분포를 학습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r>
              <a:rPr lang="en-US" altLang="ko-KR" sz="1600" b="1"/>
              <a:t>Implicit Density Estimation: </a:t>
            </a:r>
            <a:r>
              <a:rPr lang="en-US" altLang="ko-KR" sz="1600"/>
              <a:t>Doesn’t produce explicit densities but generates a function that can draw samples from the true distribution.</a:t>
            </a:r>
          </a:p>
          <a:p>
            <a:r>
              <a:rPr lang="en-US" altLang="ko-KR" sz="1600"/>
              <a:t>- GAN</a:t>
            </a:r>
            <a:r>
              <a:rPr lang="ko-KR" altLang="en-US" sz="1600"/>
              <a:t>같은 경우는 목적이 데이터의 분포를 학습하는게 아닌 샘플을 생성하는게 목적</a:t>
            </a:r>
            <a:r>
              <a:rPr lang="en-US" altLang="ko-KR" sz="1600"/>
              <a:t>(</a:t>
            </a:r>
            <a:r>
              <a:rPr lang="ko-KR" altLang="en-US" sz="1600"/>
              <a:t>결과에 관심</a:t>
            </a:r>
            <a:r>
              <a:rPr lang="en-US" altLang="ko-KR" sz="1600"/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E64842-FF22-4FF6-87E7-C15B9C175975}"/>
              </a:ext>
            </a:extLst>
          </p:cNvPr>
          <p:cNvSpPr/>
          <p:nvPr/>
        </p:nvSpPr>
        <p:spPr>
          <a:xfrm>
            <a:off x="2059114" y="1860201"/>
            <a:ext cx="2333397" cy="526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020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BCB80D-F758-4E5B-971D-E1317E3EA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" y="1216879"/>
            <a:ext cx="11261903" cy="554443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CFB97-E307-4FC5-9032-058B9363A4B5}"/>
              </a:ext>
            </a:extLst>
          </p:cNvPr>
          <p:cNvSpPr txBox="1"/>
          <p:nvPr/>
        </p:nvSpPr>
        <p:spPr>
          <a:xfrm>
            <a:off x="3404913" y="685816"/>
            <a:ext cx="387218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Gaussian Encoder + Gaussian Decoder with</a:t>
            </a:r>
            <a:r>
              <a:rPr lang="ko-KR" altLang="en-US" sz="1000"/>
              <a:t> </a:t>
            </a:r>
            <a:r>
              <a:rPr lang="en-US" altLang="ko-KR" sz="1000"/>
              <a:t>Identity</a:t>
            </a:r>
            <a:r>
              <a:rPr lang="ko-KR" altLang="en-US" sz="1000"/>
              <a:t> </a:t>
            </a:r>
            <a:r>
              <a:rPr lang="en-US" altLang="ko-KR" sz="1000"/>
              <a:t>Covariance</a:t>
            </a:r>
            <a:endParaRPr lang="en-US" altLang="ko-KR" sz="300"/>
          </a:p>
        </p:txBody>
      </p:sp>
    </p:spTree>
    <p:extLst>
      <p:ext uri="{BB962C8B-B14F-4D97-AF65-F5344CB8AC3E}">
        <p14:creationId xmlns:p14="http://schemas.microsoft.com/office/powerpoint/2010/main" val="233665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Q &amp; A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25FEFC-7A76-4AEE-BF88-F32CE21437D4}"/>
              </a:ext>
            </a:extLst>
          </p:cNvPr>
          <p:cNvSpPr txBox="1"/>
          <p:nvPr/>
        </p:nvSpPr>
        <p:spPr>
          <a:xfrm>
            <a:off x="427139" y="1239716"/>
            <a:ext cx="115841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Implicit</a:t>
            </a:r>
            <a:r>
              <a:rPr lang="ko-KR" altLang="en-US" sz="1400"/>
              <a:t>과 </a:t>
            </a:r>
            <a:r>
              <a:rPr lang="en-US" altLang="ko-KR" sz="1400"/>
              <a:t>Explicit</a:t>
            </a:r>
            <a:r>
              <a:rPr lang="ko-KR" altLang="en-US" sz="1400"/>
              <a:t>의 정확한 차이가 궁금</a:t>
            </a:r>
            <a:r>
              <a:rPr lang="en-US" altLang="ko-KR" sz="1400"/>
              <a:t>,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/>
              <a:t>vae</a:t>
            </a:r>
            <a:r>
              <a:rPr lang="ko-KR" altLang="en-US" sz="1400"/>
              <a:t>의 경우 왜 </a:t>
            </a:r>
            <a:r>
              <a:rPr lang="en-US" altLang="ko-KR" sz="1400"/>
              <a:t>implcit</a:t>
            </a:r>
            <a:r>
              <a:rPr lang="ko-KR" altLang="en-US" sz="1400"/>
              <a:t>에 속하는지 아직 잘 모르겠음</a:t>
            </a:r>
            <a:r>
              <a:rPr lang="en-US" altLang="ko-KR" sz="1400"/>
              <a:t>... </a:t>
            </a:r>
          </a:p>
          <a:p>
            <a:pPr marL="742950" lvl="1" indent="-285750">
              <a:buFontTx/>
              <a:buChar char="-"/>
            </a:pPr>
            <a:endParaRPr lang="en-US" altLang="ko-KR" sz="1400"/>
          </a:p>
          <a:p>
            <a:pPr lvl="1"/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MLE</a:t>
            </a:r>
            <a:r>
              <a:rPr lang="ko-KR" altLang="en-US" sz="1400"/>
              <a:t>에서 확률모델이 주어지지 않으면 </a:t>
            </a:r>
            <a:r>
              <a:rPr lang="en-US" altLang="ko-KR" sz="1400"/>
              <a:t>Non parametric</a:t>
            </a:r>
            <a:r>
              <a:rPr lang="ko-KR" altLang="en-US" sz="1400"/>
              <a:t>한 방법이고 어떠한 방식으로 파라미터를 추정하는지 </a:t>
            </a:r>
            <a:r>
              <a:rPr lang="en-US" altLang="ko-KR" sz="1400"/>
              <a:t>? </a:t>
            </a:r>
          </a:p>
          <a:p>
            <a:pPr marL="342900" indent="-342900">
              <a:buAutoNum type="arabicPeriod"/>
            </a:pP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vae</a:t>
            </a:r>
            <a:r>
              <a:rPr lang="ko-KR" altLang="en-US" sz="1400"/>
              <a:t>의 정확한 목적</a:t>
            </a:r>
            <a:r>
              <a:rPr lang="en-US" altLang="ko-KR" sz="1400"/>
              <a:t>? </a:t>
            </a:r>
          </a:p>
          <a:p>
            <a:pPr marL="285750" indent="-285750">
              <a:buFontTx/>
              <a:buChar char="-"/>
            </a:pPr>
            <a:r>
              <a:rPr lang="en-US" altLang="ko-KR" sz="1400"/>
              <a:t>latent variable</a:t>
            </a:r>
            <a:r>
              <a:rPr lang="ko-KR" altLang="en-US" sz="1400"/>
              <a:t>을 찾아낸는 것</a:t>
            </a:r>
            <a:r>
              <a:rPr lang="en-US" altLang="ko-KR" sz="1400"/>
              <a:t>? </a:t>
            </a:r>
          </a:p>
          <a:p>
            <a:pPr marL="285750" indent="-285750">
              <a:buFontTx/>
              <a:buChar char="-"/>
            </a:pPr>
            <a:r>
              <a:rPr lang="en-US" altLang="ko-KR" sz="1400"/>
              <a:t>x</a:t>
            </a:r>
            <a:r>
              <a:rPr lang="ko-KR" altLang="en-US" sz="1400"/>
              <a:t>를 찾아내는 것</a:t>
            </a:r>
            <a:r>
              <a:rPr lang="en-US" altLang="ko-KR" sz="1400"/>
              <a:t>?? (</a:t>
            </a:r>
            <a:r>
              <a:rPr lang="en-US" altLang="ko-KR" sz="1400">
                <a:hlinkClick r:id="rId2"/>
              </a:rPr>
              <a:t>https://www.youtube.com/watch?v=KYA-GEhObIs</a:t>
            </a:r>
            <a:r>
              <a:rPr lang="en-US" altLang="ko-KR" sz="1400"/>
              <a:t> </a:t>
            </a:r>
            <a:r>
              <a:rPr lang="ko-KR" altLang="en-US" sz="1400"/>
              <a:t>듣고 이해가 안갔음</a:t>
            </a:r>
            <a:r>
              <a:rPr lang="en-US" altLang="ko-KR" sz="1400"/>
              <a:t>, </a:t>
            </a:r>
            <a:r>
              <a:rPr lang="ko-KR" altLang="en-US" sz="1400"/>
              <a:t>시간 </a:t>
            </a:r>
            <a:r>
              <a:rPr lang="en-US" altLang="ko-KR" sz="1400"/>
              <a:t>7</a:t>
            </a:r>
            <a:r>
              <a:rPr lang="ko-KR" altLang="en-US" sz="1400"/>
              <a:t>분 </a:t>
            </a:r>
            <a:r>
              <a:rPr lang="en-US" altLang="ko-KR" sz="1400"/>
              <a:t>40</a:t>
            </a:r>
            <a:r>
              <a:rPr lang="ko-KR" altLang="en-US" sz="1400"/>
              <a:t>초</a:t>
            </a:r>
            <a:r>
              <a:rPr lang="en-US" altLang="ko-KR" sz="1400"/>
              <a:t>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08637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References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48FCE1-F920-4042-8D57-9DEBE15A0418}"/>
              </a:ext>
            </a:extLst>
          </p:cNvPr>
          <p:cNvSpPr txBox="1"/>
          <p:nvPr/>
        </p:nvSpPr>
        <p:spPr>
          <a:xfrm>
            <a:off x="13375525" y="976939"/>
            <a:ext cx="48274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Explicit density : P_model(x) </a:t>
            </a:r>
            <a:r>
              <a:rPr lang="ko-KR" altLang="en-US"/>
              <a:t>를 확실히 정의할 수 있고 계산할 수 있든지</a:t>
            </a:r>
            <a:r>
              <a:rPr lang="en-US" altLang="ko-KR"/>
              <a:t>(tractable) </a:t>
            </a:r>
            <a:r>
              <a:rPr lang="ko-KR" altLang="en-US"/>
              <a:t>또는 </a:t>
            </a:r>
            <a:r>
              <a:rPr lang="en-US" altLang="ko-KR"/>
              <a:t>approximate</a:t>
            </a:r>
            <a:r>
              <a:rPr lang="ko-KR" altLang="en-US"/>
              <a:t>처럼 근사하는 </a:t>
            </a:r>
            <a:r>
              <a:rPr lang="en-US" altLang="ko-KR"/>
              <a:t>VAE </a:t>
            </a:r>
            <a:r>
              <a:rPr lang="ko-KR" altLang="en-US"/>
              <a:t>으로 나눌 수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Implicit density : P_model(x) </a:t>
            </a:r>
            <a:r>
              <a:rPr lang="ko-KR" altLang="en-US"/>
              <a:t>를 정의하지 않고 확률분포를 알기위해 샘플을 뽑는 방법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목적 자체가 다름</a:t>
            </a:r>
            <a:r>
              <a:rPr lang="en-US" altLang="ko-KR"/>
              <a:t>!!! </a:t>
            </a:r>
          </a:p>
          <a:p>
            <a:pPr marL="342900" indent="-342900">
              <a:buAutoNum type="arabicPeriod"/>
            </a:pPr>
            <a:r>
              <a:rPr lang="en-US" altLang="ko-KR"/>
              <a:t>VAE</a:t>
            </a:r>
            <a:r>
              <a:rPr lang="ko-KR" altLang="en-US"/>
              <a:t>같은 경우는 목적이 </a:t>
            </a:r>
            <a:r>
              <a:rPr lang="en-US" altLang="ko-KR"/>
              <a:t>“</a:t>
            </a:r>
            <a:r>
              <a:rPr lang="ko-KR" altLang="en-US"/>
              <a:t>모델을 통해서 데이터의 분포를 학습“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GAN</a:t>
            </a:r>
            <a:r>
              <a:rPr lang="ko-KR" altLang="en-US"/>
              <a:t>같은 경우는 목적이 </a:t>
            </a:r>
            <a:r>
              <a:rPr lang="en-US" altLang="ko-KR"/>
              <a:t>“</a:t>
            </a:r>
            <a:r>
              <a:rPr lang="ko-KR" altLang="en-US"/>
              <a:t>데이터의 분포를 학습하는게 아닌 샘플을 생성하는게 목적＂</a:t>
            </a: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B995A-F85B-4B88-851A-9ABB2DEC85E4}"/>
              </a:ext>
            </a:extLst>
          </p:cNvPr>
          <p:cNvSpPr txBox="1"/>
          <p:nvPr/>
        </p:nvSpPr>
        <p:spPr>
          <a:xfrm>
            <a:off x="12277725" y="-82710"/>
            <a:ext cx="486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ML density estimation : </a:t>
            </a:r>
            <a:r>
              <a:rPr lang="ko-KR" altLang="en-US"/>
              <a:t>데이터를 바탕으로 하는 밀도 추정으로 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5FEFC-7A76-4AEE-BF88-F32CE21437D4}"/>
              </a:ext>
            </a:extLst>
          </p:cNvPr>
          <p:cNvSpPr txBox="1"/>
          <p:nvPr/>
        </p:nvSpPr>
        <p:spPr>
          <a:xfrm>
            <a:off x="427139" y="1239716"/>
            <a:ext cx="11584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>
                <a:hlinkClick r:id="rId2"/>
              </a:rPr>
              <a:t>http://www.openias.org/variational-coin-toss</a:t>
            </a: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VAE</a:t>
            </a:r>
            <a:r>
              <a:rPr lang="ko-KR" altLang="en-US" sz="1400"/>
              <a:t> 말고 </a:t>
            </a:r>
            <a:r>
              <a:rPr lang="en-US" altLang="ko-KR" sz="1400"/>
              <a:t>Auto encoding variational bayes</a:t>
            </a:r>
            <a:r>
              <a:rPr lang="ko-KR" altLang="en-US" sz="1400"/>
              <a:t>를 알아보자</a:t>
            </a:r>
            <a:r>
              <a:rPr lang="en-US" altLang="ko-KR" sz="1400"/>
              <a:t>, </a:t>
            </a:r>
            <a:r>
              <a:rPr lang="ko-KR" altLang="en-US" sz="1400"/>
              <a:t>김민규 </a:t>
            </a:r>
            <a:r>
              <a:rPr lang="en-US" altLang="ko-KR" sz="1400"/>
              <a:t>(</a:t>
            </a:r>
            <a:r>
              <a:rPr lang="ko-KR" altLang="en-US" sz="1400"/>
              <a:t>삼성중공업</a:t>
            </a:r>
            <a:r>
              <a:rPr lang="en-US" altLang="ko-KR" sz="1400"/>
              <a:t>) </a:t>
            </a:r>
          </a:p>
          <a:p>
            <a:pPr marL="342900" indent="-342900">
              <a:buAutoNum type="arabicPeriod"/>
            </a:pPr>
            <a:endParaRPr lang="en-US" altLang="ko-KR" sz="1400"/>
          </a:p>
          <a:p>
            <a:pPr marL="342900" indent="-342900">
              <a:buAutoNum type="arabicPeriod"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19228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5013F-1729-4319-BC04-B7E5832F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FC36C5-2679-439E-BB57-0DCB075F0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079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</p:spTree>
    <p:extLst>
      <p:ext uri="{BB962C8B-B14F-4D97-AF65-F5344CB8AC3E}">
        <p14:creationId xmlns:p14="http://schemas.microsoft.com/office/powerpoint/2010/main" val="745230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Loss Function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</p:spTree>
    <p:extLst>
      <p:ext uri="{BB962C8B-B14F-4D97-AF65-F5344CB8AC3E}">
        <p14:creationId xmlns:p14="http://schemas.microsoft.com/office/powerpoint/2010/main" val="2198589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Preliminary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35501-8212-422C-B0EE-810A11740E05}"/>
              </a:ext>
            </a:extLst>
          </p:cNvPr>
          <p:cNvSpPr txBox="1"/>
          <p:nvPr/>
        </p:nvSpPr>
        <p:spPr>
          <a:xfrm>
            <a:off x="427138" y="1193953"/>
            <a:ext cx="882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수학적으로 미리 알아야 할 내용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32E7D1-5097-4B8D-865A-228F8969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0" y="1609078"/>
            <a:ext cx="2939269" cy="32886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2F22C6-E924-4C94-8847-869B637DF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90"/>
          <a:stretch/>
        </p:blipFill>
        <p:spPr>
          <a:xfrm>
            <a:off x="2886174" y="1563285"/>
            <a:ext cx="9138986" cy="3800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101C47-BF73-46D3-8592-CFBB2D33630F}"/>
              </a:ext>
            </a:extLst>
          </p:cNvPr>
          <p:cNvSpPr txBox="1"/>
          <p:nvPr/>
        </p:nvSpPr>
        <p:spPr>
          <a:xfrm>
            <a:off x="4839747" y="5294715"/>
            <a:ext cx="4614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KL-divergenc</a:t>
            </a:r>
            <a:r>
              <a:rPr lang="ko-KR" altLang="en-US" sz="1100"/>
              <a:t>는 확률분포 </a:t>
            </a:r>
            <a:r>
              <a:rPr lang="en-US" altLang="ko-KR" sz="1100"/>
              <a:t>p</a:t>
            </a:r>
            <a:r>
              <a:rPr lang="ko-KR" altLang="en-US" sz="1100"/>
              <a:t>와 </a:t>
            </a:r>
            <a:r>
              <a:rPr lang="en-US" altLang="ko-KR" sz="1100"/>
              <a:t>q</a:t>
            </a:r>
            <a:r>
              <a:rPr lang="ko-KR" altLang="en-US" sz="1100"/>
              <a:t>간의 차이를 계산하는 방법</a:t>
            </a:r>
            <a:r>
              <a:rPr lang="en-US" altLang="ko-KR" sz="1100"/>
              <a:t>. </a:t>
            </a:r>
            <a:r>
              <a:rPr lang="ko-KR" altLang="en-US" sz="1100"/>
              <a:t>단</a:t>
            </a:r>
            <a:r>
              <a:rPr lang="en-US" altLang="ko-KR" sz="1100"/>
              <a:t>, </a:t>
            </a:r>
            <a:r>
              <a:rPr lang="ko-KR" altLang="en-US" sz="1100"/>
              <a:t>거리라고는 표현할 수 없는게 </a:t>
            </a:r>
            <a:r>
              <a:rPr lang="en-US" altLang="ko-KR" sz="1100"/>
              <a:t>p</a:t>
            </a:r>
            <a:r>
              <a:rPr lang="ko-KR" altLang="en-US" sz="1100"/>
              <a:t>와 </a:t>
            </a:r>
            <a:r>
              <a:rPr lang="en-US" altLang="ko-KR" sz="1100"/>
              <a:t>q</a:t>
            </a:r>
            <a:r>
              <a:rPr lang="ko-KR" altLang="en-US" sz="1100"/>
              <a:t>를 바꾸면 동일한 값이 나오지 않기 때문</a:t>
            </a:r>
          </a:p>
        </p:txBody>
      </p:sp>
    </p:spTree>
    <p:extLst>
      <p:ext uri="{BB962C8B-B14F-4D97-AF65-F5344CB8AC3E}">
        <p14:creationId xmlns:p14="http://schemas.microsoft.com/office/powerpoint/2010/main" val="3452224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52E9913-4E6C-47C5-AC5A-68DCE5502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226627"/>
            <a:ext cx="6231965" cy="440474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Bayesian Inference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VAE</a:t>
            </a:r>
            <a:r>
              <a:rPr lang="ko-KR" altLang="en-US" sz="1000"/>
              <a:t> 말고 </a:t>
            </a:r>
            <a:r>
              <a:rPr lang="en-US" altLang="ko-KR" sz="1000"/>
              <a:t>Auto encoding variational bayes</a:t>
            </a:r>
            <a:r>
              <a:rPr lang="ko-KR" altLang="en-US" sz="1000"/>
              <a:t>를 알아보자</a:t>
            </a:r>
            <a:r>
              <a:rPr lang="en-US" altLang="ko-KR" sz="1000"/>
              <a:t>, </a:t>
            </a:r>
            <a:r>
              <a:rPr lang="ko-KR" altLang="en-US" sz="1000"/>
              <a:t>김민규 </a:t>
            </a:r>
            <a:r>
              <a:rPr lang="en-US" altLang="ko-KR" sz="1000"/>
              <a:t>(</a:t>
            </a:r>
            <a:r>
              <a:rPr lang="ko-KR" altLang="en-US" sz="1000"/>
              <a:t>삼성중공업</a:t>
            </a:r>
            <a:r>
              <a:rPr lang="en-US" altLang="ko-KR" sz="100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E92DBB-03E2-4D29-ABC0-6C53B37B4726}"/>
              </a:ext>
            </a:extLst>
          </p:cNvPr>
          <p:cNvSpPr txBox="1"/>
          <p:nvPr/>
        </p:nvSpPr>
        <p:spPr>
          <a:xfrm>
            <a:off x="4889646" y="5218546"/>
            <a:ext cx="72425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가능한 모든 변수는 확률변수로 바꾼다</a:t>
            </a:r>
            <a:r>
              <a:rPr lang="en-US" altLang="ko-KR" sz="1200"/>
              <a:t>. </a:t>
            </a:r>
            <a:r>
              <a:rPr lang="ko-KR" altLang="en-US" sz="1200"/>
              <a:t>우리가 알고있는 정보는 </a:t>
            </a:r>
            <a:r>
              <a:rPr lang="en-US" altLang="ko-KR" sz="1200"/>
              <a:t>given </a:t>
            </a:r>
            <a:r>
              <a:rPr lang="ko-KR" altLang="en-US" sz="1200"/>
              <a:t>으로 바꾸고 그렇지 않은 정보는 변수로 바꿔서 계산하는 식으로 바꾸자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2A9038-E7AF-455F-8E62-962CFBD2F228}"/>
              </a:ext>
            </a:extLst>
          </p:cNvPr>
          <p:cNvSpPr/>
          <p:nvPr/>
        </p:nvSpPr>
        <p:spPr>
          <a:xfrm>
            <a:off x="9434286" y="4528456"/>
            <a:ext cx="478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14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Traditional Variational Inference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VAE</a:t>
            </a:r>
            <a:r>
              <a:rPr lang="ko-KR" altLang="en-US" sz="1000"/>
              <a:t> 말고 </a:t>
            </a:r>
            <a:r>
              <a:rPr lang="en-US" altLang="ko-KR" sz="1000"/>
              <a:t>Auto encoding variational bayes</a:t>
            </a:r>
            <a:r>
              <a:rPr lang="ko-KR" altLang="en-US" sz="1000"/>
              <a:t>를 알아보자</a:t>
            </a:r>
            <a:r>
              <a:rPr lang="en-US" altLang="ko-KR" sz="1000"/>
              <a:t>, </a:t>
            </a:r>
            <a:r>
              <a:rPr lang="ko-KR" altLang="en-US" sz="1000"/>
              <a:t>김민규 </a:t>
            </a:r>
            <a:r>
              <a:rPr lang="en-US" altLang="ko-KR" sz="1000"/>
              <a:t>(</a:t>
            </a:r>
            <a:r>
              <a:rPr lang="ko-KR" altLang="en-US" sz="1000"/>
              <a:t>삼성중공업</a:t>
            </a:r>
            <a:r>
              <a:rPr lang="en-US" altLang="ko-KR" sz="100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2A9038-E7AF-455F-8E62-962CFBD2F228}"/>
              </a:ext>
            </a:extLst>
          </p:cNvPr>
          <p:cNvSpPr/>
          <p:nvPr/>
        </p:nvSpPr>
        <p:spPr>
          <a:xfrm>
            <a:off x="9434286" y="4528456"/>
            <a:ext cx="478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510114-3608-44EA-98D5-DD35D92E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93233"/>
            <a:ext cx="8286750" cy="5029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8C454E-4492-4545-BE07-DEA989335A1A}"/>
              </a:ext>
            </a:extLst>
          </p:cNvPr>
          <p:cNvSpPr/>
          <p:nvPr/>
        </p:nvSpPr>
        <p:spPr>
          <a:xfrm>
            <a:off x="4181475" y="2066925"/>
            <a:ext cx="92392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2C3A9-404E-4F57-801E-B4BF9705C8FF}"/>
              </a:ext>
            </a:extLst>
          </p:cNvPr>
          <p:cNvSpPr txBox="1"/>
          <p:nvPr/>
        </p:nvSpPr>
        <p:spPr>
          <a:xfrm>
            <a:off x="5172075" y="2214175"/>
            <a:ext cx="247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z</a:t>
            </a:r>
            <a:r>
              <a:rPr lang="ko-KR" altLang="en-US" sz="1200"/>
              <a:t>는 독립이라고 가정함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F7CC5-B0E2-4B9D-9271-BAA15C724422}"/>
              </a:ext>
            </a:extLst>
          </p:cNvPr>
          <p:cNvSpPr txBox="1"/>
          <p:nvPr/>
        </p:nvSpPr>
        <p:spPr>
          <a:xfrm>
            <a:off x="6410325" y="4016341"/>
            <a:ext cx="48782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단점 </a:t>
            </a:r>
            <a:r>
              <a:rPr lang="en-US" altLang="ko-KR" sz="1200"/>
              <a:t>: Expectation</a:t>
            </a:r>
            <a:r>
              <a:rPr lang="ko-KR" altLang="en-US" sz="1200"/>
              <a:t>에 대한 증명을 해야함</a:t>
            </a:r>
          </a:p>
        </p:txBody>
      </p:sp>
    </p:spTree>
    <p:extLst>
      <p:ext uri="{BB962C8B-B14F-4D97-AF65-F5344CB8AC3E}">
        <p14:creationId xmlns:p14="http://schemas.microsoft.com/office/powerpoint/2010/main" val="2683172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Traditional Variational Inference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VAE</a:t>
            </a:r>
            <a:r>
              <a:rPr lang="ko-KR" altLang="en-US" sz="1000"/>
              <a:t> 말고 </a:t>
            </a:r>
            <a:r>
              <a:rPr lang="en-US" altLang="ko-KR" sz="1000"/>
              <a:t>Auto encoding variational bayes</a:t>
            </a:r>
            <a:r>
              <a:rPr lang="ko-KR" altLang="en-US" sz="1000"/>
              <a:t>를 알아보자</a:t>
            </a:r>
            <a:r>
              <a:rPr lang="en-US" altLang="ko-KR" sz="1000"/>
              <a:t>, </a:t>
            </a:r>
            <a:r>
              <a:rPr lang="ko-KR" altLang="en-US" sz="1000"/>
              <a:t>김민규 </a:t>
            </a:r>
            <a:r>
              <a:rPr lang="en-US" altLang="ko-KR" sz="1000"/>
              <a:t>(</a:t>
            </a:r>
            <a:r>
              <a:rPr lang="ko-KR" altLang="en-US" sz="1000"/>
              <a:t>삼성중공업</a:t>
            </a:r>
            <a:r>
              <a:rPr lang="en-US" altLang="ko-KR" sz="100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2A9038-E7AF-455F-8E62-962CFBD2F228}"/>
              </a:ext>
            </a:extLst>
          </p:cNvPr>
          <p:cNvSpPr/>
          <p:nvPr/>
        </p:nvSpPr>
        <p:spPr>
          <a:xfrm>
            <a:off x="9434286" y="4528456"/>
            <a:ext cx="478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D0C0B7-E8D9-4744-BCCE-F89FDCB1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40845"/>
            <a:ext cx="8391525" cy="5133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19F694-0921-4222-9378-78B36975414C}"/>
              </a:ext>
            </a:extLst>
          </p:cNvPr>
          <p:cNvSpPr txBox="1"/>
          <p:nvPr/>
        </p:nvSpPr>
        <p:spPr>
          <a:xfrm>
            <a:off x="6572250" y="4092987"/>
            <a:ext cx="48782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기댓값에 대한 증명을 할 필요가 없음</a:t>
            </a:r>
          </a:p>
        </p:txBody>
      </p:sp>
    </p:spTree>
    <p:extLst>
      <p:ext uri="{BB962C8B-B14F-4D97-AF65-F5344CB8AC3E}">
        <p14:creationId xmlns:p14="http://schemas.microsoft.com/office/powerpoint/2010/main" val="365986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AutoEncoders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  <a:endParaRPr lang="ko-KR" altLang="en-US" sz="1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1A37A-B920-47C6-B893-44BE907A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01" y="1547493"/>
            <a:ext cx="10201275" cy="48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79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4E381E-F6BF-49A3-86EA-55F11532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133475"/>
            <a:ext cx="8467725" cy="49911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Traditional Variational Inference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VAE</a:t>
            </a:r>
            <a:r>
              <a:rPr lang="ko-KR" altLang="en-US" sz="1000"/>
              <a:t> 말고 </a:t>
            </a:r>
            <a:r>
              <a:rPr lang="en-US" altLang="ko-KR" sz="1000"/>
              <a:t>Auto encoding variational bayes</a:t>
            </a:r>
            <a:r>
              <a:rPr lang="ko-KR" altLang="en-US" sz="1000"/>
              <a:t>를 알아보자</a:t>
            </a:r>
            <a:r>
              <a:rPr lang="en-US" altLang="ko-KR" sz="1000"/>
              <a:t>, </a:t>
            </a:r>
            <a:r>
              <a:rPr lang="ko-KR" altLang="en-US" sz="1000"/>
              <a:t>김민규 </a:t>
            </a:r>
            <a:r>
              <a:rPr lang="en-US" altLang="ko-KR" sz="1000"/>
              <a:t>(</a:t>
            </a:r>
            <a:r>
              <a:rPr lang="ko-KR" altLang="en-US" sz="1000"/>
              <a:t>삼성중공업</a:t>
            </a:r>
            <a:r>
              <a:rPr lang="en-US" altLang="ko-KR" sz="100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2A9038-E7AF-455F-8E62-962CFBD2F228}"/>
              </a:ext>
            </a:extLst>
          </p:cNvPr>
          <p:cNvSpPr/>
          <p:nvPr/>
        </p:nvSpPr>
        <p:spPr>
          <a:xfrm>
            <a:off x="9434286" y="4528456"/>
            <a:ext cx="478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9F694-0921-4222-9378-78B36975414C}"/>
              </a:ext>
            </a:extLst>
          </p:cNvPr>
          <p:cNvSpPr txBox="1"/>
          <p:nvPr/>
        </p:nvSpPr>
        <p:spPr>
          <a:xfrm>
            <a:off x="6572250" y="4092987"/>
            <a:ext cx="48782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r>
              <a:rPr lang="ko-KR" altLang="en-US" sz="1200"/>
              <a:t>가지 파라미터에 대해서 네트워크가 학습함 </a:t>
            </a:r>
            <a:r>
              <a:rPr lang="en-US" altLang="ko-KR" sz="1200"/>
              <a:t>(</a:t>
            </a:r>
            <a:r>
              <a:rPr lang="ko-KR" altLang="en-US" sz="1200"/>
              <a:t>파이</a:t>
            </a:r>
            <a:r>
              <a:rPr lang="en-US" altLang="ko-KR" sz="1200"/>
              <a:t>, </a:t>
            </a:r>
            <a:r>
              <a:rPr lang="ko-KR" altLang="en-US" sz="1200"/>
              <a:t>뮤</a:t>
            </a:r>
            <a:r>
              <a:rPr lang="en-US" altLang="ko-KR" sz="1200"/>
              <a:t>, </a:t>
            </a:r>
            <a:r>
              <a:rPr lang="ko-KR" altLang="en-US" sz="1200"/>
              <a:t>세타</a:t>
            </a:r>
            <a:r>
              <a:rPr lang="en-US" altLang="ko-KR" sz="1200"/>
              <a:t>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75033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Probability Graphical Model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VAE</a:t>
            </a:r>
            <a:r>
              <a:rPr lang="ko-KR" altLang="en-US" sz="1000"/>
              <a:t> 말고 </a:t>
            </a:r>
            <a:r>
              <a:rPr lang="en-US" altLang="ko-KR" sz="1000"/>
              <a:t>Auto encoding variational bayes</a:t>
            </a:r>
            <a:r>
              <a:rPr lang="ko-KR" altLang="en-US" sz="1000"/>
              <a:t>를 알아보자</a:t>
            </a:r>
            <a:r>
              <a:rPr lang="en-US" altLang="ko-KR" sz="1000"/>
              <a:t>, </a:t>
            </a:r>
            <a:r>
              <a:rPr lang="ko-KR" altLang="en-US" sz="1000"/>
              <a:t>김민규 </a:t>
            </a:r>
            <a:r>
              <a:rPr lang="en-US" altLang="ko-KR" sz="1000"/>
              <a:t>(</a:t>
            </a:r>
            <a:r>
              <a:rPr lang="ko-KR" altLang="en-US" sz="1000"/>
              <a:t>삼성중공업</a:t>
            </a:r>
            <a:r>
              <a:rPr lang="en-US" altLang="ko-KR" sz="100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2A9038-E7AF-455F-8E62-962CFBD2F228}"/>
              </a:ext>
            </a:extLst>
          </p:cNvPr>
          <p:cNvSpPr/>
          <p:nvPr/>
        </p:nvSpPr>
        <p:spPr>
          <a:xfrm>
            <a:off x="9434286" y="4528456"/>
            <a:ext cx="478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C6E100-379E-4B0D-9832-F4B0A3C8A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069001"/>
            <a:ext cx="83439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5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The variational bound – eq(1)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</p:spTree>
    <p:extLst>
      <p:ext uri="{BB962C8B-B14F-4D97-AF65-F5344CB8AC3E}">
        <p14:creationId xmlns:p14="http://schemas.microsoft.com/office/powerpoint/2010/main" val="969549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72D37B4-622C-4E9C-933D-ED227E60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69" y="1577966"/>
            <a:ext cx="7877175" cy="398145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The variational bound – eq(1)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35501-8212-422C-B0EE-810A11740E05}"/>
              </a:ext>
            </a:extLst>
          </p:cNvPr>
          <p:cNvSpPr txBox="1"/>
          <p:nvPr/>
        </p:nvSpPr>
        <p:spPr>
          <a:xfrm>
            <a:off x="427138" y="1193953"/>
            <a:ext cx="882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수학적으로 미리 알아야 할 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1C599C-E381-4A09-A385-EF76B8256BE4}"/>
              </a:ext>
            </a:extLst>
          </p:cNvPr>
          <p:cNvSpPr/>
          <p:nvPr/>
        </p:nvSpPr>
        <p:spPr>
          <a:xfrm>
            <a:off x="1711354" y="2145901"/>
            <a:ext cx="285226" cy="22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6F59EE-F9A3-4215-9BA5-40BFC3D72744}"/>
              </a:ext>
            </a:extLst>
          </p:cNvPr>
          <p:cNvSpPr/>
          <p:nvPr/>
        </p:nvSpPr>
        <p:spPr>
          <a:xfrm>
            <a:off x="2256639" y="1563285"/>
            <a:ext cx="1300293" cy="8109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127C2-1F71-4895-9256-52315B3234D5}"/>
              </a:ext>
            </a:extLst>
          </p:cNvPr>
          <p:cNvSpPr txBox="1"/>
          <p:nvPr/>
        </p:nvSpPr>
        <p:spPr>
          <a:xfrm>
            <a:off x="5408104" y="1544367"/>
            <a:ext cx="39236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x</a:t>
            </a:r>
            <a:r>
              <a:rPr lang="ko-KR" altLang="en-US" sz="1200"/>
              <a:t>가 주어질때</a:t>
            </a:r>
            <a:r>
              <a:rPr lang="en-US" altLang="ko-KR" sz="1200"/>
              <a:t>, </a:t>
            </a:r>
            <a:r>
              <a:rPr lang="ko-KR" altLang="en-US" sz="1200"/>
              <a:t>모든 </a:t>
            </a:r>
            <a:r>
              <a:rPr lang="en-US" altLang="ko-KR" sz="1200"/>
              <a:t>z</a:t>
            </a:r>
            <a:r>
              <a:rPr lang="ko-KR" altLang="en-US" sz="1200"/>
              <a:t>에 대해서 나오는 확률을 더한 값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A0B9272-E1AC-4E62-9EBD-EF0C1F5119C1}"/>
              </a:ext>
            </a:extLst>
          </p:cNvPr>
          <p:cNvCxnSpPr>
            <a:stCxn id="9" idx="0"/>
          </p:cNvCxnSpPr>
          <p:nvPr/>
        </p:nvCxnSpPr>
        <p:spPr>
          <a:xfrm rot="16200000" flipH="1">
            <a:off x="4083219" y="386851"/>
            <a:ext cx="126779" cy="2479647"/>
          </a:xfrm>
          <a:prstGeom prst="bentConnector4">
            <a:avLst>
              <a:gd name="adj1" fmla="val -47974"/>
              <a:gd name="adj2" fmla="val 631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51496A-591A-4D15-A23E-F9093730683D}"/>
              </a:ext>
            </a:extLst>
          </p:cNvPr>
          <p:cNvSpPr/>
          <p:nvPr/>
        </p:nvSpPr>
        <p:spPr>
          <a:xfrm>
            <a:off x="1082180" y="1796199"/>
            <a:ext cx="771787" cy="3098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33300-1E8F-4EDD-9AC3-A036A5FF9A12}"/>
              </a:ext>
            </a:extLst>
          </p:cNvPr>
          <p:cNvSpPr txBox="1"/>
          <p:nvPr/>
        </p:nvSpPr>
        <p:spPr>
          <a:xfrm>
            <a:off x="389897" y="2225741"/>
            <a:ext cx="80309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evidence</a:t>
            </a:r>
            <a:endParaRPr lang="ko-KR" altLang="en-US" sz="120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013B4E3-3F28-4B13-94C8-79F3F44AB7F5}"/>
              </a:ext>
            </a:extLst>
          </p:cNvPr>
          <p:cNvCxnSpPr>
            <a:stCxn id="15" idx="2"/>
          </p:cNvCxnSpPr>
          <p:nvPr/>
        </p:nvCxnSpPr>
        <p:spPr>
          <a:xfrm rot="5400000">
            <a:off x="1196465" y="2102578"/>
            <a:ext cx="268134" cy="275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8A72C6-4C8E-4A6F-8474-96D1D979C1BD}"/>
              </a:ext>
            </a:extLst>
          </p:cNvPr>
          <p:cNvSpPr txBox="1"/>
          <p:nvPr/>
        </p:nvSpPr>
        <p:spPr>
          <a:xfrm>
            <a:off x="3199658" y="5663719"/>
            <a:ext cx="248528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ELBO = Variational lower bound</a:t>
            </a:r>
            <a:endParaRPr lang="ko-KR" altLang="en-US" sz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70BBE7-769A-4A05-AE9B-D44E022B6BA0}"/>
              </a:ext>
            </a:extLst>
          </p:cNvPr>
          <p:cNvSpPr/>
          <p:nvPr/>
        </p:nvSpPr>
        <p:spPr>
          <a:xfrm>
            <a:off x="2261511" y="5118096"/>
            <a:ext cx="1300293" cy="441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588BC20-70E4-4338-9331-FF623F6C3A39}"/>
              </a:ext>
            </a:extLst>
          </p:cNvPr>
          <p:cNvCxnSpPr>
            <a:stCxn id="23" idx="2"/>
            <a:endCxn id="21" idx="1"/>
          </p:cNvCxnSpPr>
          <p:nvPr/>
        </p:nvCxnSpPr>
        <p:spPr>
          <a:xfrm rot="16200000" flipH="1">
            <a:off x="2934257" y="5536817"/>
            <a:ext cx="242803" cy="288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749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D8630E-F131-42DA-AB22-016AADD1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4" y="1226494"/>
            <a:ext cx="11115675" cy="381952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The variational bound – eq(2)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127C2-1F71-4895-9256-52315B3234D5}"/>
              </a:ext>
            </a:extLst>
          </p:cNvPr>
          <p:cNvSpPr txBox="1"/>
          <p:nvPr/>
        </p:nvSpPr>
        <p:spPr>
          <a:xfrm>
            <a:off x="7346992" y="4143058"/>
            <a:ext cx="39236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highlight>
                  <a:srgbClr val="FFFF00"/>
                </a:highlight>
              </a:rPr>
              <a:t>q(z|x)</a:t>
            </a:r>
            <a:r>
              <a:rPr lang="ko-KR" altLang="en-US" sz="1200">
                <a:solidFill>
                  <a:srgbClr val="FF0000"/>
                </a:solidFill>
                <a:highlight>
                  <a:srgbClr val="FFFF00"/>
                </a:highlight>
              </a:rPr>
              <a:t>라는 확률분포에 대해 평균</a:t>
            </a:r>
            <a:r>
              <a:rPr lang="en-US" altLang="ko-KR" sz="1200">
                <a:solidFill>
                  <a:srgbClr val="FF0000"/>
                </a:solidFill>
                <a:highlight>
                  <a:srgbClr val="FFFF00"/>
                </a:highlight>
              </a:rPr>
              <a:t>? </a:t>
            </a:r>
            <a:r>
              <a:rPr lang="ko-KR" altLang="en-US" sz="1200">
                <a:solidFill>
                  <a:srgbClr val="FF0000"/>
                </a:solidFill>
                <a:highlight>
                  <a:srgbClr val="FFFF00"/>
                </a:highlight>
              </a:rPr>
              <a:t>이 부분 잘 모르겠음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9366AA-A1A9-47FA-865B-C70FBFE0D4DA}"/>
              </a:ext>
            </a:extLst>
          </p:cNvPr>
          <p:cNvSpPr/>
          <p:nvPr/>
        </p:nvSpPr>
        <p:spPr>
          <a:xfrm>
            <a:off x="4190135" y="3483430"/>
            <a:ext cx="5853751" cy="5370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B6D89A-FC12-45DF-BD76-A38B310D6524}"/>
              </a:ext>
            </a:extLst>
          </p:cNvPr>
          <p:cNvSpPr/>
          <p:nvPr/>
        </p:nvSpPr>
        <p:spPr>
          <a:xfrm>
            <a:off x="7346992" y="4597926"/>
            <a:ext cx="4305097" cy="448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A25B8E-4856-4890-9DE1-2DEB917404B9}"/>
              </a:ext>
            </a:extLst>
          </p:cNvPr>
          <p:cNvCxnSpPr>
            <a:stCxn id="20" idx="2"/>
            <a:endCxn id="10" idx="1"/>
          </p:cNvCxnSpPr>
          <p:nvPr/>
        </p:nvCxnSpPr>
        <p:spPr>
          <a:xfrm rot="16200000" flipH="1">
            <a:off x="7101451" y="4036017"/>
            <a:ext cx="261100" cy="22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15F6A7-DB50-45F7-B79B-C3D307DC392E}"/>
              </a:ext>
            </a:extLst>
          </p:cNvPr>
          <p:cNvSpPr txBox="1"/>
          <p:nvPr/>
        </p:nvSpPr>
        <p:spPr>
          <a:xfrm>
            <a:off x="9665489" y="5168619"/>
            <a:ext cx="25109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샘플링을 통해서 추정한다는 의미</a:t>
            </a:r>
            <a:r>
              <a:rPr lang="en-US" altLang="ko-KR" sz="1200"/>
              <a:t>, </a:t>
            </a:r>
            <a:r>
              <a:rPr lang="ko-KR" altLang="en-US" sz="1200"/>
              <a:t>주어진 데이터를 통해서 확인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5CA0F6-BCE4-4415-B9C9-8910BA07A6B9}"/>
              </a:ext>
            </a:extLst>
          </p:cNvPr>
          <p:cNvCxnSpPr>
            <a:stCxn id="25" idx="2"/>
            <a:endCxn id="26" idx="1"/>
          </p:cNvCxnSpPr>
          <p:nvPr/>
        </p:nvCxnSpPr>
        <p:spPr>
          <a:xfrm rot="16200000" flipH="1">
            <a:off x="9405799" y="5139761"/>
            <a:ext cx="353433" cy="1659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63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Monte Carlo Estimation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</p:spTree>
    <p:extLst>
      <p:ext uri="{BB962C8B-B14F-4D97-AF65-F5344CB8AC3E}">
        <p14:creationId xmlns:p14="http://schemas.microsoft.com/office/powerpoint/2010/main" val="2324924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The variational bound – eq(3)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3D072B-4176-4A39-B5D5-0CE5DB9E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39" y="1098613"/>
            <a:ext cx="11448926" cy="5263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E92DBB-03E2-4D29-ABC0-6C53B37B4726}"/>
              </a:ext>
            </a:extLst>
          </p:cNvPr>
          <p:cNvSpPr txBox="1"/>
          <p:nvPr/>
        </p:nvSpPr>
        <p:spPr>
          <a:xfrm>
            <a:off x="4429457" y="5756428"/>
            <a:ext cx="74501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앞에 방법은 두 항 모두 몬테카를로 방법을 이용해야 하나</a:t>
            </a:r>
            <a:r>
              <a:rPr lang="en-US" altLang="ko-KR" sz="1200"/>
              <a:t>, </a:t>
            </a:r>
            <a:r>
              <a:rPr lang="ko-KR" altLang="en-US" sz="1200"/>
              <a:t>이 방법은 하나의 항만을 이용하기에 </a:t>
            </a:r>
            <a:r>
              <a:rPr lang="en-US" altLang="ko-KR" sz="1200"/>
              <a:t>variance</a:t>
            </a:r>
            <a:r>
              <a:rPr lang="ko-KR" altLang="en-US" sz="1200"/>
              <a:t>가 이전보다 많이 감소하게됨 </a:t>
            </a:r>
            <a:r>
              <a:rPr lang="en-US" altLang="ko-KR" sz="1200"/>
              <a:t>(KL Divergense</a:t>
            </a:r>
            <a:r>
              <a:rPr lang="ko-KR" altLang="en-US" sz="1200"/>
              <a:t>는 계산이 가능 </a:t>
            </a:r>
            <a:r>
              <a:rPr lang="en-US" altLang="ko-KR" sz="1200"/>
              <a:t>– p</a:t>
            </a:r>
            <a:r>
              <a:rPr lang="ko-KR" altLang="en-US" sz="1200"/>
              <a:t>와 </a:t>
            </a:r>
            <a:r>
              <a:rPr lang="en-US" altLang="ko-KR" sz="1200"/>
              <a:t>q</a:t>
            </a:r>
            <a:r>
              <a:rPr lang="ko-KR" altLang="en-US" sz="1200"/>
              <a:t>를 알고있는 </a:t>
            </a:r>
            <a:r>
              <a:rPr lang="en-US" altLang="ko-KR" sz="1200"/>
              <a:t>simple</a:t>
            </a:r>
            <a:r>
              <a:rPr lang="ko-KR" altLang="en-US" sz="1200"/>
              <a:t>한 </a:t>
            </a:r>
            <a:r>
              <a:rPr lang="en-US" altLang="ko-KR" sz="1200"/>
              <a:t>density</a:t>
            </a:r>
            <a:r>
              <a:rPr lang="ko-KR" altLang="en-US" sz="1200"/>
              <a:t>로 가정하기에 계산이 가능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2A9038-E7AF-455F-8E62-962CFBD2F228}"/>
              </a:ext>
            </a:extLst>
          </p:cNvPr>
          <p:cNvSpPr/>
          <p:nvPr/>
        </p:nvSpPr>
        <p:spPr>
          <a:xfrm>
            <a:off x="9434286" y="4528456"/>
            <a:ext cx="478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904766-C3A8-401F-85E9-E9718237E8EA}"/>
              </a:ext>
            </a:extLst>
          </p:cNvPr>
          <p:cNvSpPr/>
          <p:nvPr/>
        </p:nvSpPr>
        <p:spPr>
          <a:xfrm>
            <a:off x="8390021" y="4106779"/>
            <a:ext cx="2919663" cy="416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4EFA73-6BAC-4966-8802-1B2FA5A8F85A}"/>
              </a:ext>
            </a:extLst>
          </p:cNvPr>
          <p:cNvSpPr/>
          <p:nvPr/>
        </p:nvSpPr>
        <p:spPr>
          <a:xfrm>
            <a:off x="5018677" y="4114800"/>
            <a:ext cx="3019182" cy="416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3FE24-4BD5-4461-98D5-57B28B870954}"/>
              </a:ext>
            </a:extLst>
          </p:cNvPr>
          <p:cNvSpPr txBox="1"/>
          <p:nvPr/>
        </p:nvSpPr>
        <p:spPr>
          <a:xfrm>
            <a:off x="5711014" y="4599952"/>
            <a:ext cx="163450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Regularization Error</a:t>
            </a:r>
            <a:endParaRPr lang="ko-KR" alt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1B15-2059-4C87-9051-CF1310263B0F}"/>
              </a:ext>
            </a:extLst>
          </p:cNvPr>
          <p:cNvSpPr txBox="1"/>
          <p:nvPr/>
        </p:nvSpPr>
        <p:spPr>
          <a:xfrm>
            <a:off x="8854453" y="4599954"/>
            <a:ext cx="1765421" cy="276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Reconstruction Quality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793405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Stochastic Gradient Variational Bayes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3B9AE4E-BC30-4A26-8BEB-26CC2CE7E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52"/>
          <a:stretch/>
        </p:blipFill>
        <p:spPr>
          <a:xfrm>
            <a:off x="427139" y="1256869"/>
            <a:ext cx="11489090" cy="4669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15EFCA-F42A-4CB5-913F-15D924B5F847}"/>
              </a:ext>
            </a:extLst>
          </p:cNvPr>
          <p:cNvSpPr txBox="1"/>
          <p:nvPr/>
        </p:nvSpPr>
        <p:spPr>
          <a:xfrm>
            <a:off x="4466125" y="3417630"/>
            <a:ext cx="66670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L</a:t>
            </a:r>
            <a:r>
              <a:rPr lang="ko-KR" altLang="en-US" sz="1200"/>
              <a:t>개 만큼 샘플링한 다음에</a:t>
            </a:r>
            <a:r>
              <a:rPr lang="en-US" altLang="ko-KR" sz="1200"/>
              <a:t>, </a:t>
            </a:r>
            <a:r>
              <a:rPr lang="ko-KR" altLang="en-US" sz="1200"/>
              <a:t>샘플링한 </a:t>
            </a:r>
            <a:r>
              <a:rPr lang="en-US" altLang="ko-KR" sz="1200"/>
              <a:t>z(l)</a:t>
            </a:r>
            <a:r>
              <a:rPr lang="ko-KR" altLang="en-US" sz="1200"/>
              <a:t>은 </a:t>
            </a:r>
            <a:r>
              <a:rPr lang="en-US" altLang="ko-KR" sz="1200"/>
              <a:t>q(z|x)</a:t>
            </a:r>
            <a:r>
              <a:rPr lang="ko-KR" altLang="en-US" sz="1200"/>
              <a:t>를 따르고 이에 대해서 </a:t>
            </a:r>
            <a:r>
              <a:rPr lang="en-US" altLang="ko-KR" sz="1200"/>
              <a:t>loss</a:t>
            </a:r>
            <a:r>
              <a:rPr lang="ko-KR" altLang="en-US" sz="1200"/>
              <a:t>값을 계산이 가능함</a:t>
            </a:r>
          </a:p>
        </p:txBody>
      </p:sp>
    </p:spTree>
    <p:extLst>
      <p:ext uri="{BB962C8B-B14F-4D97-AF65-F5344CB8AC3E}">
        <p14:creationId xmlns:p14="http://schemas.microsoft.com/office/powerpoint/2010/main" val="807135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Stochastic Gradient Variational Bayes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319454A-F44F-41D3-826C-3C984590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422240"/>
            <a:ext cx="10725150" cy="343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F4E7A-3BA3-4D21-82E9-92CD1D48D332}"/>
              </a:ext>
            </a:extLst>
          </p:cNvPr>
          <p:cNvSpPr txBox="1"/>
          <p:nvPr/>
        </p:nvSpPr>
        <p:spPr>
          <a:xfrm>
            <a:off x="4429457" y="5756428"/>
            <a:ext cx="745010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수식 찾아서 증명해줘야 함</a:t>
            </a:r>
            <a:r>
              <a:rPr lang="en-US" altLang="ko-KR" sz="1200"/>
              <a:t>!!!!, </a:t>
            </a:r>
            <a:r>
              <a:rPr lang="ko-KR" altLang="en-US" sz="1200"/>
              <a:t>위키피디아에 나와있음</a:t>
            </a:r>
          </a:p>
        </p:txBody>
      </p:sp>
    </p:spTree>
    <p:extLst>
      <p:ext uri="{BB962C8B-B14F-4D97-AF65-F5344CB8AC3E}">
        <p14:creationId xmlns:p14="http://schemas.microsoft.com/office/powerpoint/2010/main" val="1224441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19454A-F44F-41D3-826C-3C9845907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50"/>
          <a:stretch/>
        </p:blipFill>
        <p:spPr>
          <a:xfrm>
            <a:off x="305232" y="1048624"/>
            <a:ext cx="7450104" cy="92078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Stochastic Gradient Variational Bayes (</a:t>
            </a:r>
            <a:r>
              <a:rPr lang="ko-KR" altLang="en-US" sz="3200" b="1"/>
              <a:t>증명</a:t>
            </a:r>
            <a:r>
              <a:rPr lang="en-US" altLang="ko-KR" sz="3200" b="1"/>
              <a:t>)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1F4E7A-3BA3-4D21-82E9-92CD1D48D332}"/>
              </a:ext>
            </a:extLst>
          </p:cNvPr>
          <p:cNvSpPr txBox="1"/>
          <p:nvPr/>
        </p:nvSpPr>
        <p:spPr>
          <a:xfrm>
            <a:off x="4429457" y="5756428"/>
            <a:ext cx="745010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수식 찾아서 증명해줘야 함</a:t>
            </a:r>
            <a:r>
              <a:rPr lang="en-US" altLang="ko-KR" sz="1200"/>
              <a:t>!!!!, </a:t>
            </a:r>
            <a:r>
              <a:rPr lang="ko-KR" altLang="en-US" sz="1200"/>
              <a:t>위키피디아에 나와있음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5914D2-A911-43FE-BC32-81916E35459E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en-US" altLang="ko-KR" sz="1000">
                <a:hlinkClick r:id="rId3"/>
              </a:rPr>
              <a:t>https://en.wikipedia.org/wiki/Kullback%E2%80%93Leibler_divergence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287062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Unsupervised Learning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VAE</a:t>
            </a:r>
            <a:r>
              <a:rPr lang="ko-KR" altLang="en-US" sz="1000"/>
              <a:t> 말고 </a:t>
            </a:r>
            <a:r>
              <a:rPr lang="en-US" altLang="ko-KR" sz="1000"/>
              <a:t>Auto encoding variational bayes</a:t>
            </a:r>
            <a:r>
              <a:rPr lang="ko-KR" altLang="en-US" sz="1000"/>
              <a:t>를 알아보자</a:t>
            </a:r>
            <a:r>
              <a:rPr lang="en-US" altLang="ko-KR" sz="1000"/>
              <a:t>, </a:t>
            </a:r>
            <a:r>
              <a:rPr lang="ko-KR" altLang="en-US" sz="1000"/>
              <a:t>김민규 </a:t>
            </a:r>
            <a:r>
              <a:rPr lang="en-US" altLang="ko-KR" sz="1000"/>
              <a:t>(</a:t>
            </a:r>
            <a:r>
              <a:rPr lang="ko-KR" altLang="en-US" sz="1000"/>
              <a:t>삼성중공업</a:t>
            </a:r>
            <a:r>
              <a:rPr lang="en-US" altLang="ko-KR" sz="100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33C70B-3369-49E5-8BEE-D437267D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6" y="1177789"/>
            <a:ext cx="6361486" cy="3886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E02212-B116-4D3D-B708-60A721769EF2}"/>
              </a:ext>
            </a:extLst>
          </p:cNvPr>
          <p:cNvSpPr txBox="1"/>
          <p:nvPr/>
        </p:nvSpPr>
        <p:spPr>
          <a:xfrm>
            <a:off x="5575735" y="1721490"/>
            <a:ext cx="287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: z</a:t>
            </a:r>
            <a:r>
              <a:rPr lang="ko-KR" altLang="en-US" sz="900"/>
              <a:t>의 파라미터 </a:t>
            </a:r>
            <a:r>
              <a:rPr lang="en-US" altLang="ko-KR" sz="900"/>
              <a:t>(</a:t>
            </a:r>
            <a:r>
              <a:rPr lang="ko-KR" altLang="en-US" sz="900"/>
              <a:t>주어졌다고 가정</a:t>
            </a:r>
            <a:r>
              <a:rPr lang="en-US" altLang="ko-KR" sz="900"/>
              <a:t>), z</a:t>
            </a:r>
            <a:r>
              <a:rPr lang="ko-KR" altLang="en-US" sz="900"/>
              <a:t>가 정규분포이면 파이는 뮤나 시그마를 의미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0732D8-1F83-4D34-B628-AE9C107FF082}"/>
              </a:ext>
            </a:extLst>
          </p:cNvPr>
          <p:cNvSpPr/>
          <p:nvPr/>
        </p:nvSpPr>
        <p:spPr>
          <a:xfrm>
            <a:off x="1778466" y="1967016"/>
            <a:ext cx="511729" cy="5748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84DB1-286E-4624-93A0-5EC7D589911E}"/>
              </a:ext>
            </a:extLst>
          </p:cNvPr>
          <p:cNvSpPr txBox="1"/>
          <p:nvPr/>
        </p:nvSpPr>
        <p:spPr>
          <a:xfrm>
            <a:off x="2290195" y="1914905"/>
            <a:ext cx="179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z : </a:t>
            </a:r>
            <a:r>
              <a:rPr lang="ko-KR" altLang="en-US" sz="1000"/>
              <a:t>선형회귀를 예로들면 가중치 </a:t>
            </a:r>
            <a:r>
              <a:rPr lang="en-US" altLang="ko-KR" sz="1000"/>
              <a:t>w</a:t>
            </a:r>
            <a:r>
              <a:rPr lang="ko-KR" altLang="en-US" sz="1000"/>
              <a:t>에 대한 확률변수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DC2009-5B98-41AB-A28E-95B4286D73F4}"/>
              </a:ext>
            </a:extLst>
          </p:cNvPr>
          <p:cNvSpPr txBox="1"/>
          <p:nvPr/>
        </p:nvSpPr>
        <p:spPr>
          <a:xfrm>
            <a:off x="0" y="3058115"/>
            <a:ext cx="17952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x : </a:t>
            </a:r>
            <a:r>
              <a:rPr lang="ko-KR" altLang="en-US" sz="1000"/>
              <a:t>우리가 가진 데이터셋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10BF6-CDD0-4FC1-B5C3-50529E0AA246}"/>
              </a:ext>
            </a:extLst>
          </p:cNvPr>
          <p:cNvSpPr txBox="1"/>
          <p:nvPr/>
        </p:nvSpPr>
        <p:spPr>
          <a:xfrm>
            <a:off x="4085439" y="4338358"/>
            <a:ext cx="38086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x</a:t>
            </a:r>
            <a:r>
              <a:rPr lang="ko-KR" altLang="en-US" sz="900"/>
              <a:t>를 주어졌다고 보는 것이 아니라 </a:t>
            </a:r>
            <a:r>
              <a:rPr lang="en-US" altLang="ko-KR" sz="900"/>
              <a:t>z</a:t>
            </a:r>
            <a:r>
              <a:rPr lang="ko-KR" altLang="en-US" sz="900"/>
              <a:t>를 통해서 생성되는 관점으로 접근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B556BD-DA60-4D85-9E71-28007038A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282" y="2078109"/>
            <a:ext cx="1708814" cy="20091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6A4B8A-E62A-42EE-A27E-5F7C43936796}"/>
              </a:ext>
            </a:extLst>
          </p:cNvPr>
          <p:cNvSpPr txBox="1"/>
          <p:nvPr/>
        </p:nvSpPr>
        <p:spPr>
          <a:xfrm>
            <a:off x="9004665" y="4560801"/>
            <a:ext cx="759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/>
              <a:t>e.g</a:t>
            </a:r>
            <a:r>
              <a:rPr lang="ko-KR" altLang="en-US" sz="1000" b="1"/>
              <a:t> </a:t>
            </a:r>
            <a:r>
              <a:rPr lang="en-US" altLang="ko-KR" sz="1000" b="1"/>
              <a:t>)</a:t>
            </a:r>
            <a:r>
              <a:rPr lang="ko-KR" altLang="en-US" sz="1000" b="1"/>
              <a:t> </a:t>
            </a:r>
            <a:r>
              <a:rPr lang="en-US" altLang="ko-KR" sz="1000" b="1"/>
              <a:t>VAE</a:t>
            </a:r>
            <a:r>
              <a:rPr lang="ko-KR" altLang="en-US" sz="1000" b="1"/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5A9674-6D53-49CA-81A0-92AB1F60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1" t="10641" r="70626" b="79082"/>
          <a:stretch/>
        </p:blipFill>
        <p:spPr>
          <a:xfrm>
            <a:off x="9508535" y="1837190"/>
            <a:ext cx="358321" cy="49144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24BA2FC-E1B9-40A8-86D3-0417B89F893B}"/>
              </a:ext>
            </a:extLst>
          </p:cNvPr>
          <p:cNvCxnSpPr>
            <a:cxnSpLocks/>
          </p:cNvCxnSpPr>
          <p:nvPr/>
        </p:nvCxnSpPr>
        <p:spPr>
          <a:xfrm>
            <a:off x="9043332" y="2128928"/>
            <a:ext cx="10821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695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19454A-F44F-41D3-826C-3C9845907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50"/>
          <a:stretch/>
        </p:blipFill>
        <p:spPr>
          <a:xfrm>
            <a:off x="305232" y="1048624"/>
            <a:ext cx="7450104" cy="92078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Stochastic Gradient Variational Bayes (</a:t>
            </a:r>
            <a:r>
              <a:rPr lang="ko-KR" altLang="en-US" sz="3200" b="1"/>
              <a:t>증명</a:t>
            </a:r>
            <a:r>
              <a:rPr lang="en-US" altLang="ko-KR" sz="3200" b="1"/>
              <a:t>)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1F4E7A-3BA3-4D21-82E9-92CD1D48D332}"/>
              </a:ext>
            </a:extLst>
          </p:cNvPr>
          <p:cNvSpPr txBox="1"/>
          <p:nvPr/>
        </p:nvSpPr>
        <p:spPr>
          <a:xfrm>
            <a:off x="4429457" y="5756428"/>
            <a:ext cx="745010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수식 찾아서 증명해줘야 함</a:t>
            </a:r>
            <a:r>
              <a:rPr lang="en-US" altLang="ko-KR" sz="1200"/>
              <a:t>!!!!, </a:t>
            </a:r>
            <a:r>
              <a:rPr lang="ko-KR" altLang="en-US" sz="1200"/>
              <a:t>위키피디아에 나와있음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5914D2-A911-43FE-BC32-81916E35459E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en-US" altLang="ko-KR" sz="1000">
                <a:hlinkClick r:id="rId3"/>
              </a:rPr>
              <a:t>https://en.wikipedia.org/wiki/Kullback%E2%80%93Leibler_divergence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055604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Reparametrization Tricks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4F17C4E-5CA9-413F-A3C0-220E9A58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61" y="1216328"/>
            <a:ext cx="9264947" cy="49830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3DD3D9-7890-4910-ABBF-F5BFE5FA7A59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</p:spTree>
    <p:extLst>
      <p:ext uri="{BB962C8B-B14F-4D97-AF65-F5344CB8AC3E}">
        <p14:creationId xmlns:p14="http://schemas.microsoft.com/office/powerpoint/2010/main" val="2694792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Reparametrization Tricks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581B0CE-0DB8-4136-B6EF-30924A43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46" y="1422240"/>
            <a:ext cx="8355239" cy="45248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B12332-E0A0-4CE0-A4FF-967373CBC41D}"/>
              </a:ext>
            </a:extLst>
          </p:cNvPr>
          <p:cNvSpPr/>
          <p:nvPr/>
        </p:nvSpPr>
        <p:spPr>
          <a:xfrm>
            <a:off x="5878285" y="218952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샘플링 과정을 위와 같이 변형 </a:t>
            </a:r>
            <a:r>
              <a:rPr lang="en-US" altLang="ko-KR"/>
              <a:t>: </a:t>
            </a:r>
            <a:r>
              <a:rPr lang="ko-KR" altLang="en-US"/>
              <a:t>증명해야 함 </a:t>
            </a:r>
            <a:r>
              <a:rPr lang="en-US" altLang="ko-KR"/>
              <a:t>(</a:t>
            </a:r>
            <a:r>
              <a:rPr lang="ko-KR" altLang="en-US"/>
              <a:t>논문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981E4B-AC9F-4C9D-BC5C-25FBD5969DCB}"/>
              </a:ext>
            </a:extLst>
          </p:cNvPr>
          <p:cNvSpPr/>
          <p:nvPr/>
        </p:nvSpPr>
        <p:spPr>
          <a:xfrm>
            <a:off x="5566611" y="4283242"/>
            <a:ext cx="190901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D0745-05B7-4198-9D02-76A247687162}"/>
              </a:ext>
            </a:extLst>
          </p:cNvPr>
          <p:cNvSpPr/>
          <p:nvPr/>
        </p:nvSpPr>
        <p:spPr>
          <a:xfrm>
            <a:off x="5878285" y="39096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샘플링이 있어서 미분이 불가능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00790E-CC5A-4842-A3FB-C7DC0DE86239}"/>
              </a:ext>
            </a:extLst>
          </p:cNvPr>
          <p:cNvSpPr/>
          <p:nvPr/>
        </p:nvSpPr>
        <p:spPr>
          <a:xfrm>
            <a:off x="6094252" y="60403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바뀌면 샘플링이 </a:t>
            </a:r>
            <a:r>
              <a:rPr lang="en-US" altLang="ko-KR"/>
              <a:t>weight</a:t>
            </a:r>
            <a:r>
              <a:rPr lang="ko-KR" altLang="en-US"/>
              <a:t>와는 상관이 없어져서 미분이 가능하게 바뀜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B85264-066C-43CE-8E55-43F6E6874ECF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</p:spTree>
    <p:extLst>
      <p:ext uri="{BB962C8B-B14F-4D97-AF65-F5344CB8AC3E}">
        <p14:creationId xmlns:p14="http://schemas.microsoft.com/office/powerpoint/2010/main" val="3890276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0526692-FB3E-4E40-954C-30A3CCDD9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1805"/>
            <a:ext cx="10287000" cy="550885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Reparametrization Tricks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B85264-066C-43CE-8E55-43F6E6874ECF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VAE</a:t>
            </a:r>
            <a:r>
              <a:rPr lang="ko-KR" altLang="en-US" sz="1000"/>
              <a:t> 말고 </a:t>
            </a:r>
            <a:r>
              <a:rPr lang="en-US" altLang="ko-KR" sz="1000"/>
              <a:t>Auto encoding variational bayes</a:t>
            </a:r>
            <a:r>
              <a:rPr lang="ko-KR" altLang="en-US" sz="1000"/>
              <a:t>를 알아보자</a:t>
            </a:r>
            <a:r>
              <a:rPr lang="en-US" altLang="ko-KR" sz="1000"/>
              <a:t>, </a:t>
            </a:r>
            <a:r>
              <a:rPr lang="ko-KR" altLang="en-US" sz="1000"/>
              <a:t>김민규 </a:t>
            </a:r>
            <a:r>
              <a:rPr lang="en-US" altLang="ko-KR" sz="1000"/>
              <a:t>(</a:t>
            </a:r>
            <a:r>
              <a:rPr lang="ko-KR" altLang="en-US" sz="1000"/>
              <a:t>삼성중공업</a:t>
            </a:r>
            <a:r>
              <a:rPr lang="en-US" altLang="ko-KR" sz="10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2565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Putting it all together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67F47-F66E-4694-AF86-1C443AB3B504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1F0F21-FBE9-4495-9C16-C59E0DA7C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1" y="1173329"/>
            <a:ext cx="5993518" cy="37901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AA2AC9-7DC0-4A00-B802-5744239CEA2F}"/>
              </a:ext>
            </a:extLst>
          </p:cNvPr>
          <p:cNvSpPr/>
          <p:nvPr/>
        </p:nvSpPr>
        <p:spPr>
          <a:xfrm>
            <a:off x="2530563" y="1942353"/>
            <a:ext cx="242519" cy="6872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7898BE-F4B0-4EC1-98C1-3ED1415FED25}"/>
              </a:ext>
            </a:extLst>
          </p:cNvPr>
          <p:cNvSpPr/>
          <p:nvPr/>
        </p:nvSpPr>
        <p:spPr>
          <a:xfrm>
            <a:off x="5139292" y="1598706"/>
            <a:ext cx="293320" cy="1479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E833C7-21DC-4257-821D-9F6A4AEC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64" y="1942353"/>
            <a:ext cx="4697159" cy="264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38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24F28-84C8-4985-B4BA-1F3D3806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66C8D-E130-4E21-929F-077761BE8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83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Appendix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938ECF-F4F6-424D-8D43-0C6412258E9A}"/>
              </a:ext>
            </a:extLst>
          </p:cNvPr>
          <p:cNvSpPr/>
          <p:nvPr/>
        </p:nvSpPr>
        <p:spPr>
          <a:xfrm>
            <a:off x="427139" y="107697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/>
              <a:t>DNN</a:t>
            </a:r>
            <a:r>
              <a:rPr lang="ko-KR" altLang="en-US" sz="1400"/>
              <a:t>의 학습과 </a:t>
            </a:r>
            <a:r>
              <a:rPr lang="en-US" altLang="ko-KR" sz="1400"/>
              <a:t>MLE</a:t>
            </a:r>
            <a:r>
              <a:rPr lang="ko-KR" altLang="en-US" sz="1400"/>
              <a:t>를 학습하는 것은 같은 관점</a:t>
            </a:r>
          </a:p>
        </p:txBody>
      </p:sp>
    </p:spTree>
    <p:extLst>
      <p:ext uri="{BB962C8B-B14F-4D97-AF65-F5344CB8AC3E}">
        <p14:creationId xmlns:p14="http://schemas.microsoft.com/office/powerpoint/2010/main" val="92025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Manifold hypothesis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E1A0B0-5E97-4297-9995-0FA375C8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9" y="1316945"/>
            <a:ext cx="10628851" cy="5050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39333D-5656-4BB8-A150-91C530D8452F}"/>
              </a:ext>
            </a:extLst>
          </p:cNvPr>
          <p:cNvSpPr txBox="1"/>
          <p:nvPr/>
        </p:nvSpPr>
        <p:spPr>
          <a:xfrm>
            <a:off x="8250003" y="3119929"/>
            <a:ext cx="3514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Manifold : </a:t>
            </a:r>
            <a:r>
              <a:rPr lang="ko-KR" altLang="en-US" sz="1100"/>
              <a:t>원공간</a:t>
            </a:r>
            <a:r>
              <a:rPr lang="en-US" altLang="ko-KR" sz="1100"/>
              <a:t>(</a:t>
            </a:r>
            <a:r>
              <a:rPr lang="ko-KR" altLang="en-US" sz="1100"/>
              <a:t>고차원</a:t>
            </a:r>
            <a:r>
              <a:rPr lang="en-US" altLang="ko-KR" sz="1100"/>
              <a:t>)</a:t>
            </a:r>
            <a:r>
              <a:rPr lang="ko-KR" altLang="en-US" sz="1100"/>
              <a:t>에서 데이터를 잘 아우르는 공간</a:t>
            </a:r>
            <a:r>
              <a:rPr lang="en-US" altLang="ko-KR" sz="1100"/>
              <a:t>(subspace, </a:t>
            </a:r>
            <a:r>
              <a:rPr lang="ko-KR" altLang="en-US" sz="1100"/>
              <a:t>저차원</a:t>
            </a:r>
            <a:r>
              <a:rPr lang="en-US" altLang="ko-KR" sz="1100"/>
              <a:t>)</a:t>
            </a:r>
            <a:r>
              <a:rPr lang="ko-KR" altLang="en-US" sz="110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6DA3F5-EED2-448A-ADCE-29DE10638B3D}"/>
              </a:ext>
            </a:extLst>
          </p:cNvPr>
          <p:cNvSpPr/>
          <p:nvPr/>
        </p:nvSpPr>
        <p:spPr>
          <a:xfrm>
            <a:off x="1132514" y="5721292"/>
            <a:ext cx="8791662" cy="272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6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959718-00A3-47BB-9C55-5A683AAA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0" y="1203559"/>
            <a:ext cx="11249637" cy="536353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Manifold hypothesis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PR-010: Auto-Encoding Variational Bayes, ICLR 2014, </a:t>
            </a:r>
            <a:r>
              <a:rPr lang="ko-KR" altLang="en-US" sz="1000"/>
              <a:t>차준범</a:t>
            </a:r>
            <a:r>
              <a:rPr lang="en-US" altLang="ko-KR" sz="1000"/>
              <a:t>, </a:t>
            </a:r>
          </a:p>
          <a:p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</a:p>
        </p:txBody>
      </p:sp>
    </p:spTree>
    <p:extLst>
      <p:ext uri="{BB962C8B-B14F-4D97-AF65-F5344CB8AC3E}">
        <p14:creationId xmlns:p14="http://schemas.microsoft.com/office/powerpoint/2010/main" val="384964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2AE059-AABF-4CF4-94E5-8A32BE5F17F3}"/>
              </a:ext>
            </a:extLst>
          </p:cNvPr>
          <p:cNvSpPr txBox="1">
            <a:spLocks/>
          </p:cNvSpPr>
          <p:nvPr/>
        </p:nvSpPr>
        <p:spPr>
          <a:xfrm>
            <a:off x="427139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/>
              <a:t>Density Estimation</a:t>
            </a:r>
            <a:endParaRPr lang="ko-KR" altLang="en-US" sz="32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0518B9-AE94-4F0D-83F2-1B7DE0E495F6}"/>
              </a:ext>
            </a:extLst>
          </p:cNvPr>
          <p:cNvCxnSpPr/>
          <p:nvPr/>
        </p:nvCxnSpPr>
        <p:spPr>
          <a:xfrm>
            <a:off x="427139" y="1048624"/>
            <a:ext cx="113342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81152-B54D-4052-8895-0BBD82BD916D}"/>
              </a:ext>
            </a:extLst>
          </p:cNvPr>
          <p:cNvSpPr/>
          <p:nvPr/>
        </p:nvSpPr>
        <p:spPr>
          <a:xfrm>
            <a:off x="5952498" y="6367041"/>
            <a:ext cx="6521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출처 </a:t>
            </a:r>
            <a:r>
              <a:rPr lang="en-US" altLang="ko-KR" sz="1000"/>
              <a:t>: </a:t>
            </a:r>
            <a:r>
              <a:rPr lang="ko-KR" altLang="en-US" sz="1000"/>
              <a:t>오토인코더의 모든 것</a:t>
            </a:r>
            <a:r>
              <a:rPr lang="en-US" altLang="ko-KR" sz="1000"/>
              <a:t>, 2017, </a:t>
            </a:r>
            <a:r>
              <a:rPr lang="ko-KR" altLang="en-US" sz="1000"/>
              <a:t>이활석</a:t>
            </a:r>
            <a:r>
              <a:rPr lang="en-US" altLang="ko-KR" sz="1000"/>
              <a:t>(NAVER)</a:t>
            </a:r>
            <a:endParaRPr lang="ko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E190A-03FD-4500-AEFA-A6CFE090D560}"/>
              </a:ext>
            </a:extLst>
          </p:cNvPr>
          <p:cNvSpPr txBox="1"/>
          <p:nvPr/>
        </p:nvSpPr>
        <p:spPr>
          <a:xfrm>
            <a:off x="427139" y="1239716"/>
            <a:ext cx="1158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313131"/>
                </a:solidFill>
                <a:latin typeface="Arial" panose="020B0604020202020204" pitchFamily="34" charset="0"/>
              </a:rPr>
              <a:t>Latent Variable Model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85EAFE-6E68-4A84-A5EF-9C51A860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164568"/>
            <a:ext cx="9982200" cy="51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9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2905</Words>
  <Application>Microsoft Office PowerPoint</Application>
  <PresentationFormat>와이드스크린</PresentationFormat>
  <Paragraphs>326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9" baseType="lpstr">
      <vt:lpstr>맑은 고딕</vt:lpstr>
      <vt:lpstr>Arial</vt:lpstr>
      <vt:lpstr>Office 테마</vt:lpstr>
      <vt:lpstr>파이썬 뿌수기AutoEncoders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뿌수기AutoEncoders</dc:title>
  <dc:creator>김현우</dc:creator>
  <cp:lastModifiedBy>김현우</cp:lastModifiedBy>
  <cp:revision>60</cp:revision>
  <dcterms:created xsi:type="dcterms:W3CDTF">2020-07-01T11:35:10Z</dcterms:created>
  <dcterms:modified xsi:type="dcterms:W3CDTF">2020-07-10T15:40:36Z</dcterms:modified>
</cp:coreProperties>
</file>